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4"/>
  </p:notesMasterIdLst>
  <p:sldIdLst>
    <p:sldId id="256" r:id="rId2"/>
    <p:sldId id="265" r:id="rId3"/>
    <p:sldId id="266" r:id="rId4"/>
    <p:sldId id="268" r:id="rId5"/>
    <p:sldId id="270" r:id="rId6"/>
    <p:sldId id="257" r:id="rId7"/>
    <p:sldId id="271" r:id="rId8"/>
    <p:sldId id="261" r:id="rId9"/>
    <p:sldId id="273" r:id="rId10"/>
    <p:sldId id="262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BF2A1-DC26-4D46-AE05-51CB3CC9C7A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62C0E-24B5-4847-8FAF-F83781F5F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 = number of wavelength around the circumference; L is radial order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E9CB5E-D25D-476F-824B-2C150D72A7D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I have explained the nature of the optical modes supported in Si NWs, let me describe the experimental approach to examine the optical properties of these structures.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Deposit nanostructure: VLS, sonication, and casting or EBL and RIE fabrication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Optical DF imaging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Confocal optical spectrometry via a diffraction grating and areal </a:t>
            </a:r>
            <a:r>
              <a:rPr lang="en-US" baseline="0" dirty="0" err="1" smtClean="0"/>
              <a:t>ccd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Measure the Scattering Cross-section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CF5A-26F6-4AF9-B4A5-F3BD189D06A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2C0E-24B5-4847-8FAF-F83781F5F5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8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530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2423"/>
            <a:ext cx="77724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5263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828801"/>
            <a:ext cx="3834246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2905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681851"/>
            <a:ext cx="3815196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507551"/>
            <a:ext cx="3815196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2905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290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198" y="365760"/>
            <a:ext cx="8581601" cy="74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99" y="1413315"/>
            <a:ext cx="8581600" cy="47668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615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9D4E7FE-09BE-4EAE-B65A-C3D13D58AA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4615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4615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7A0D1C4-4978-4584-9799-A66551B64109}" type="slidenum">
              <a:rPr lang="en-US" smtClean="0"/>
              <a:t>‹#›</a:t>
            </a:fld>
            <a:endParaRPr lang="en-US"/>
          </a:p>
        </p:txBody>
      </p:sp>
      <p:pic>
        <p:nvPicPr>
          <p:cNvPr id="2052" name="Picture 4" descr="Academic Signatures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0" b="79712"/>
          <a:stretch/>
        </p:blipFill>
        <p:spPr bwMode="auto">
          <a:xfrm>
            <a:off x="7540258" y="114983"/>
            <a:ext cx="1470222" cy="1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6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E2D29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000" kern="1200">
          <a:solidFill>
            <a:srgbClr val="2E2D29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2E2D29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600" kern="1200">
          <a:solidFill>
            <a:srgbClr val="2E2D29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400" kern="1200">
          <a:solidFill>
            <a:srgbClr val="2E2D29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400" kern="1200">
          <a:solidFill>
            <a:srgbClr val="2E2D29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0.jpeg"/><Relationship Id="rId4" Type="http://schemas.openxmlformats.org/officeDocument/2006/relationships/image" Target="../media/image59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1.emf"/><Relationship Id="rId7" Type="http://schemas.openxmlformats.org/officeDocument/2006/relationships/image" Target="../media/image3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tags" Target="../tags/tag2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9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3.wdp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30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16.emf"/><Relationship Id="rId5" Type="http://schemas.openxmlformats.org/officeDocument/2006/relationships/image" Target="../media/image37.emf"/><Relationship Id="rId10" Type="http://schemas.openxmlformats.org/officeDocument/2006/relationships/image" Target="../media/image15.emf"/><Relationship Id="rId4" Type="http://schemas.openxmlformats.org/officeDocument/2006/relationships/image" Target="../media/image36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49.png"/><Relationship Id="rId5" Type="http://schemas.openxmlformats.org/officeDocument/2006/relationships/image" Target="../media/image44.emf"/><Relationship Id="rId10" Type="http://schemas.openxmlformats.org/officeDocument/2006/relationships/image" Target="../media/image48.png"/><Relationship Id="rId4" Type="http://schemas.openxmlformats.org/officeDocument/2006/relationships/image" Target="../media/image43.emf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MURI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Holsteen &amp; Mark </a:t>
            </a:r>
            <a:r>
              <a:rPr lang="en-US" dirty="0" err="1" smtClean="0"/>
              <a:t>Brongersma</a:t>
            </a:r>
            <a:endParaRPr lang="en-US" dirty="0" smtClean="0"/>
          </a:p>
          <a:p>
            <a:r>
              <a:rPr lang="en-US" dirty="0" smtClean="0"/>
              <a:t>September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pic>
        <p:nvPicPr>
          <p:cNvPr id="5" name="Picture 2" descr="C:\Users\Aaron\Documents\Documents\School\2012-2013\Brongersma Research Group\Exp 9\Images\fun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 t="60881" r="39038" b="18450"/>
          <a:stretch/>
        </p:blipFill>
        <p:spPr bwMode="auto">
          <a:xfrm>
            <a:off x="5857947" y="3040664"/>
            <a:ext cx="1546970" cy="12180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aron\Documents\Documents\School\2012-2013\Brongersma Research Group\Exp 9\Images\nw1 slide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54237" r="57743" b="23339"/>
          <a:stretch/>
        </p:blipFill>
        <p:spPr bwMode="auto">
          <a:xfrm>
            <a:off x="7489896" y="4349447"/>
            <a:ext cx="1554107" cy="12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aron\Documents\Documents\School\2012-2013\Brongersma Research Group\Exp 9\Images\nw1 slide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42925" r="58269" b="34650"/>
          <a:stretch/>
        </p:blipFill>
        <p:spPr bwMode="auto">
          <a:xfrm>
            <a:off x="5857947" y="4349446"/>
            <a:ext cx="1554107" cy="12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aron\Documents\Documents\School\2012-2013\Brongersma Research Group\Exp 9\Images\nw1 slide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40928" r="57348" b="36647"/>
          <a:stretch/>
        </p:blipFill>
        <p:spPr bwMode="auto">
          <a:xfrm>
            <a:off x="4217530" y="4349446"/>
            <a:ext cx="1554107" cy="12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4578" y="6492875"/>
            <a:ext cx="409422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96" y="1248594"/>
            <a:ext cx="688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Similar results exist for the TM polarization, with broadband tunability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Next Steps are to look at ways to mechanically control the height to enable active metasurface devices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" y="5672562"/>
            <a:ext cx="5830491" cy="8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4" y="1181192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85" y="1181192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516" y="295414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626"/>
            <a:ext cx="6432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Comparison of Experimental and Simulated Light Scattering,</a:t>
            </a:r>
          </a:p>
          <a:p>
            <a:r>
              <a:rPr lang="en-US" sz="2000" dirty="0" smtClean="0"/>
              <a:t>TE Polarization</a:t>
            </a:r>
            <a:endParaRPr lang="en-US" sz="2000" dirty="0"/>
          </a:p>
        </p:txBody>
      </p:sp>
      <p:pic>
        <p:nvPicPr>
          <p:cNvPr id="19" name="Picture 4" descr="C:\Users\Aaron\Documents\Documents\School\2012-2013\Brongersma Research Group\2015-05-12_Pat_Si_NWs\Imagages_day2\3_5_touch_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" t="41528" r="-119" b="51666"/>
          <a:stretch/>
        </p:blipFill>
        <p:spPr bwMode="auto">
          <a:xfrm>
            <a:off x="3910" y="669692"/>
            <a:ext cx="9157342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3951" y="6492875"/>
            <a:ext cx="409422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6999288"/>
            <a:ext cx="2276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29" y="7091363"/>
            <a:ext cx="2276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" y="6999287"/>
            <a:ext cx="2276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9" y="1245153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6" y="1262087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8626"/>
            <a:ext cx="6432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Comparison of Experimental and Simulated Light Scattering,</a:t>
            </a:r>
          </a:p>
          <a:p>
            <a:r>
              <a:rPr lang="en-US" sz="2000" dirty="0" smtClean="0"/>
              <a:t>TM Polarization</a:t>
            </a:r>
            <a:endParaRPr lang="en-US" sz="2000" dirty="0"/>
          </a:p>
        </p:txBody>
      </p:sp>
      <p:pic>
        <p:nvPicPr>
          <p:cNvPr id="17" name="Picture 6" descr="C:\Users\Aaron\Documents\Documents\School\2012-2013\Brongersma Research Group\2015-05-12_Pat_Si_NWs\Imagages_day2\3_5_touch_TM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1528" r="-119" b="51666"/>
          <a:stretch/>
        </p:blipFill>
        <p:spPr bwMode="auto">
          <a:xfrm>
            <a:off x="-15421" y="676684"/>
            <a:ext cx="9159421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1" y="6492875"/>
            <a:ext cx="352272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43951" y="6492875"/>
            <a:ext cx="409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7079" y="152400"/>
            <a:ext cx="8652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Tunability of Optical Resonances in High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Index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Nanostructures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01600" y="986822"/>
            <a:ext cx="748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Size</a:t>
            </a:r>
            <a:endParaRPr lang="en-US" sz="22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06537" y="932579"/>
            <a:ext cx="4251439" cy="2070907"/>
            <a:chOff x="4506537" y="814120"/>
            <a:chExt cx="4251439" cy="2070907"/>
          </a:xfrm>
        </p:grpSpPr>
        <p:pic>
          <p:nvPicPr>
            <p:cNvPr id="8" name="Picture 2" descr="Figure 3_final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" b="63116"/>
            <a:stretch>
              <a:fillRect/>
            </a:stretch>
          </p:blipFill>
          <p:spPr bwMode="auto">
            <a:xfrm>
              <a:off x="4506537" y="1217697"/>
              <a:ext cx="4251439" cy="166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4849165" y="814120"/>
              <a:ext cx="17860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</a:rPr>
                <a:t>Polarization</a:t>
              </a:r>
              <a:endParaRPr lang="en-US" sz="18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1" y="6550025"/>
            <a:ext cx="51816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300" i="1" dirty="0" smtClean="0">
                <a:latin typeface="Arial" pitchFamily="34" charset="0"/>
                <a:cs typeface="Arial" pitchFamily="34" charset="0"/>
              </a:rPr>
              <a:t>Cao, Brongersma  et 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al., Nano </a:t>
            </a:r>
            <a:r>
              <a:rPr lang="en-US" sz="1300" i="1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., 2649–2654, 10, 2010.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24400" y="6550025"/>
            <a:ext cx="459963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300" i="1" dirty="0" smtClean="0">
                <a:latin typeface="Arial" pitchFamily="34" charset="0"/>
                <a:cs typeface="Arial" pitchFamily="34" charset="0"/>
              </a:rPr>
              <a:t>Cao, Brongersma 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et al., Nano </a:t>
            </a:r>
            <a:r>
              <a:rPr lang="en-US" sz="1300" i="1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300" i="1" dirty="0">
                <a:latin typeface="Arial" pitchFamily="34" charset="0"/>
                <a:cs typeface="Arial" pitchFamily="34" charset="0"/>
              </a:rPr>
              <a:t>., 10, 439–445 (2010).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1386" y="1382032"/>
            <a:ext cx="4210551" cy="1742168"/>
            <a:chOff x="191386" y="1263573"/>
            <a:chExt cx="4210551" cy="1742168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3811070" y="1662064"/>
              <a:ext cx="27296" cy="325395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399129" y="1600509"/>
              <a:ext cx="27296" cy="325395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075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41" r="17250"/>
            <a:stretch/>
          </p:blipFill>
          <p:spPr bwMode="auto">
            <a:xfrm>
              <a:off x="191386" y="1808996"/>
              <a:ext cx="3810028" cy="119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1386" y="1263573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 nm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2870" y="1263573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180 nm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075" y="3157245"/>
            <a:ext cx="4213931" cy="3091155"/>
            <a:chOff x="137075" y="3157245"/>
            <a:chExt cx="4213931" cy="309115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68" y="3654970"/>
              <a:ext cx="403383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226240" y="4416425"/>
              <a:ext cx="838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130 nm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137075" y="3157245"/>
              <a:ext cx="10326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</a:rPr>
                <a:t>Shape</a:t>
              </a:r>
              <a:endParaRPr lang="en-US" sz="18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66" y="4903819"/>
              <a:ext cx="4017496" cy="134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706194" y="3157245"/>
            <a:ext cx="4233415" cy="3362310"/>
            <a:chOff x="4706194" y="3157245"/>
            <a:chExt cx="4233415" cy="3362310"/>
          </a:xfrm>
        </p:grpSpPr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706194" y="3157245"/>
              <a:ext cx="14109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</a:rPr>
                <a:t>Coupling</a:t>
              </a:r>
              <a:endParaRPr lang="en-US" sz="22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06194" y="3307823"/>
              <a:ext cx="4233415" cy="2122499"/>
              <a:chOff x="1408329" y="864285"/>
              <a:chExt cx="6143546" cy="2462024"/>
            </a:xfrm>
          </p:grpSpPr>
          <p:pic>
            <p:nvPicPr>
              <p:cNvPr id="13" name="Picture 5" descr="Figure 1_2010.eps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8172"/>
              <a:stretch/>
            </p:blipFill>
            <p:spPr bwMode="auto">
              <a:xfrm>
                <a:off x="1408329" y="864285"/>
                <a:ext cx="6143546" cy="1746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36726" y="2987755"/>
                <a:ext cx="697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50nm</a:t>
                </a:r>
                <a:endPara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307523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81"/>
            <a:stretch/>
          </p:blipFill>
          <p:spPr bwMode="auto">
            <a:xfrm>
              <a:off x="4794587" y="4831527"/>
              <a:ext cx="3671583" cy="168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007224" y="502015"/>
            <a:ext cx="4766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Resonances of Si nanowires and beams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 bwMode="auto">
          <a:xfrm>
            <a:off x="-18041" y="51679"/>
            <a:ext cx="8880476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200" kern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Optical Properties of Dielectric/Semiconductor Structures</a:t>
            </a:r>
          </a:p>
        </p:txBody>
      </p:sp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222249" y="545667"/>
            <a:ext cx="87614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>
            <a:spAutoFit/>
          </a:bodyPr>
          <a:lstStyle>
            <a:lvl1pPr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en-US" altLang="en-US" sz="1700" dirty="0">
                <a:latin typeface="Arial" pitchFamily="34" charset="0"/>
                <a:cs typeface="Arial" pitchFamily="34" charset="0"/>
                <a:sym typeface="Wingdings" pitchFamily="2" charset="2"/>
              </a:rPr>
              <a:t>	For top-illumination resonances split in TM and TE modes</a:t>
            </a:r>
            <a:endParaRPr lang="en-US" alt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3" name="Picture 2" descr="Figure 3_fin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5"/>
          <a:stretch>
            <a:fillRect/>
          </a:stretch>
        </p:blipFill>
        <p:spPr bwMode="auto">
          <a:xfrm>
            <a:off x="9393766" y="2403771"/>
            <a:ext cx="1603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Figure 3_fina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9" t="-255" b="78888"/>
          <a:stretch>
            <a:fillRect/>
          </a:stretch>
        </p:blipFill>
        <p:spPr bwMode="auto">
          <a:xfrm>
            <a:off x="9320741" y="1148059"/>
            <a:ext cx="2066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8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135254" y="901996"/>
            <a:ext cx="4632325" cy="1285875"/>
            <a:chOff x="-293138" y="2000240"/>
            <a:chExt cx="9008542" cy="2500330"/>
          </a:xfrm>
        </p:grpSpPr>
        <p:pic>
          <p:nvPicPr>
            <p:cNvPr id="13342" name="Picture 46" descr="Leaky mode configuration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44"/>
            <a:stretch>
              <a:fillRect/>
            </a:stretch>
          </p:blipFill>
          <p:spPr bwMode="auto">
            <a:xfrm>
              <a:off x="-293138" y="2000240"/>
              <a:ext cx="9008542" cy="25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148" y="3071370"/>
              <a:ext cx="1148450" cy="1071128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58661" y="3049761"/>
              <a:ext cx="1145364" cy="1074216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82008" y="3049761"/>
              <a:ext cx="1148450" cy="1074216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680654" y="3049761"/>
              <a:ext cx="1145364" cy="1074216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29" name="Group 1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1119379" y="2259309"/>
            <a:ext cx="3886200" cy="1098550"/>
            <a:chOff x="1785918" y="3071810"/>
            <a:chExt cx="7951770" cy="2247199"/>
          </a:xfrm>
        </p:grpSpPr>
        <p:pic>
          <p:nvPicPr>
            <p:cNvPr id="13337" name="Picture 46" descr="Leaky mode configuration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9" r="16309" b="39285"/>
            <a:stretch>
              <a:fillRect/>
            </a:stretch>
          </p:blipFill>
          <p:spPr bwMode="auto">
            <a:xfrm>
              <a:off x="1785918" y="3071810"/>
              <a:ext cx="7951770" cy="75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2097752" y="4175925"/>
              <a:ext cx="1214854" cy="1143084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124674" y="4175925"/>
              <a:ext cx="1214854" cy="1143084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135353" y="4175925"/>
              <a:ext cx="1214854" cy="1143084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123296" y="4175925"/>
              <a:ext cx="1214854" cy="1143084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30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35254" y="2626021"/>
            <a:ext cx="4632325" cy="914400"/>
            <a:chOff x="-293138" y="2722570"/>
            <a:chExt cx="9008541" cy="1778000"/>
          </a:xfrm>
        </p:grpSpPr>
        <p:pic>
          <p:nvPicPr>
            <p:cNvPr id="13332" name="Picture 46" descr="Leaky mode configuration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6" b="72044"/>
            <a:stretch>
              <a:fillRect/>
            </a:stretch>
          </p:blipFill>
          <p:spPr bwMode="auto">
            <a:xfrm>
              <a:off x="-293138" y="2722570"/>
              <a:ext cx="9008541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148" y="3071380"/>
              <a:ext cx="1148450" cy="107112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858661" y="3049771"/>
              <a:ext cx="1145364" cy="1074208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82007" y="3049771"/>
              <a:ext cx="1148450" cy="1074208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680654" y="3049771"/>
              <a:ext cx="1145364" cy="1074208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31" name="TextBox 49"/>
          <p:cNvSpPr txBox="1">
            <a:spLocks noChangeArrowheads="1"/>
          </p:cNvSpPr>
          <p:nvPr/>
        </p:nvSpPr>
        <p:spPr bwMode="auto">
          <a:xfrm>
            <a:off x="14853179" y="2321221"/>
            <a:ext cx="529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+mn-lt"/>
                <a:cs typeface="Arial" pitchFamily="34" charset="0"/>
              </a:rPr>
              <a:t>|H|</a:t>
            </a:r>
            <a:r>
              <a:rPr lang="en-US" altLang="en-US" sz="1400" b="1" baseline="30000" dirty="0">
                <a:latin typeface="+mn-lt"/>
              </a:rPr>
              <a:t>2</a:t>
            </a:r>
            <a:endParaRPr lang="en-US" altLang="en-US" sz="14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52" y="980881"/>
            <a:ext cx="4950214" cy="202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432700" y="4154359"/>
            <a:ext cx="2066925" cy="1104900"/>
            <a:chOff x="-57880" y="3464245"/>
            <a:chExt cx="2066925" cy="1104900"/>
          </a:xfrm>
        </p:grpSpPr>
        <p:grpSp>
          <p:nvGrpSpPr>
            <p:cNvPr id="4" name="Group 3"/>
            <p:cNvGrpSpPr/>
            <p:nvPr/>
          </p:nvGrpSpPr>
          <p:grpSpPr>
            <a:xfrm>
              <a:off x="-57880" y="3464245"/>
              <a:ext cx="2066925" cy="1104900"/>
              <a:chOff x="-57880" y="3464245"/>
              <a:chExt cx="2066925" cy="1104900"/>
            </a:xfrm>
          </p:grpSpPr>
          <p:pic>
            <p:nvPicPr>
              <p:cNvPr id="44" name="Picture 2" descr="Figure 3_final.eps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69" t="-255" b="78888"/>
              <a:stretch>
                <a:fillRect/>
              </a:stretch>
            </p:blipFill>
            <p:spPr bwMode="auto">
              <a:xfrm>
                <a:off x="-57880" y="3464245"/>
                <a:ext cx="2066925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 rot="20357280">
                <a:off x="478975" y="4214269"/>
                <a:ext cx="1164566" cy="258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Cube 1"/>
            <p:cNvSpPr/>
            <p:nvPr/>
          </p:nvSpPr>
          <p:spPr>
            <a:xfrm rot="20378592" flipH="1" flipV="1">
              <a:off x="666929" y="4253807"/>
              <a:ext cx="788658" cy="183908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27408" y="5546606"/>
            <a:ext cx="1603375" cy="1104900"/>
            <a:chOff x="9927408" y="5546606"/>
            <a:chExt cx="1603375" cy="1104900"/>
          </a:xfrm>
        </p:grpSpPr>
        <p:pic>
          <p:nvPicPr>
            <p:cNvPr id="54" name="Picture 2" descr="Figure 3_final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05"/>
            <a:stretch>
              <a:fillRect/>
            </a:stretch>
          </p:blipFill>
          <p:spPr bwMode="auto">
            <a:xfrm>
              <a:off x="9927408" y="5546606"/>
              <a:ext cx="16033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 rot="20357280">
              <a:off x="10346546" y="6293174"/>
              <a:ext cx="1164566" cy="258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/>
            <p:cNvSpPr/>
            <p:nvPr/>
          </p:nvSpPr>
          <p:spPr>
            <a:xfrm rot="20378592" flipH="1" flipV="1">
              <a:off x="10534500" y="6336167"/>
              <a:ext cx="788658" cy="183908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02980" y="3817527"/>
            <a:ext cx="3269411" cy="2961447"/>
            <a:chOff x="4602955" y="3779427"/>
            <a:chExt cx="3269411" cy="2961447"/>
          </a:xfrm>
        </p:grpSpPr>
        <p:grpSp>
          <p:nvGrpSpPr>
            <p:cNvPr id="7" name="Group 6"/>
            <p:cNvGrpSpPr/>
            <p:nvPr/>
          </p:nvGrpSpPr>
          <p:grpSpPr>
            <a:xfrm>
              <a:off x="4602955" y="3779427"/>
              <a:ext cx="3269411" cy="2961447"/>
              <a:chOff x="4891177" y="3461123"/>
              <a:chExt cx="3269411" cy="2961447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177" y="3461123"/>
                <a:ext cx="3269411" cy="2961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8254" y="3680619"/>
                <a:ext cx="964236" cy="878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6340015" y="4259484"/>
              <a:ext cx="0" cy="19605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23" t="26613" r="46964" b="34506"/>
            <a:stretch/>
          </p:blipFill>
          <p:spPr bwMode="auto">
            <a:xfrm>
              <a:off x="6088201" y="5677703"/>
              <a:ext cx="520881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3" name="Straight Connector 62"/>
            <p:cNvCxnSpPr/>
            <p:nvPr/>
          </p:nvCxnSpPr>
          <p:spPr>
            <a:xfrm>
              <a:off x="5561162" y="5006681"/>
              <a:ext cx="0" cy="121334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17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8" t="26530" r="46841" b="34544"/>
            <a:stretch/>
          </p:blipFill>
          <p:spPr bwMode="auto">
            <a:xfrm>
              <a:off x="5489686" y="5678244"/>
              <a:ext cx="520881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6036054" y="5329483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</a:t>
              </a:r>
              <a:r>
                <a:rPr lang="en-US" baseline="-25000" dirty="0" smtClean="0"/>
                <a:t>01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01539" y="5334249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pic>
          <p:nvPicPr>
            <p:cNvPr id="71" name="Picture 19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57" t="11737" b="16035"/>
            <a:stretch/>
          </p:blipFill>
          <p:spPr bwMode="auto">
            <a:xfrm>
              <a:off x="6801864" y="4927447"/>
              <a:ext cx="771454" cy="969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077750" y="3816874"/>
            <a:ext cx="3269409" cy="2961446"/>
            <a:chOff x="1153950" y="3750199"/>
            <a:chExt cx="3269409" cy="2961446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950" y="3750199"/>
              <a:ext cx="3269409" cy="296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530" y="4032433"/>
              <a:ext cx="1233179" cy="807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758359" y="4802554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TM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pic>
          <p:nvPicPr>
            <p:cNvPr id="70" name="Picture 7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7" t="26303" r="47712" b="34769"/>
            <a:stretch/>
          </p:blipFill>
          <p:spPr bwMode="auto">
            <a:xfrm>
              <a:off x="3505200" y="5239153"/>
              <a:ext cx="527050" cy="552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54" t="11380" r="12170" b="19046"/>
            <a:stretch/>
          </p:blipFill>
          <p:spPr bwMode="auto">
            <a:xfrm>
              <a:off x="3612646" y="4095458"/>
              <a:ext cx="419604" cy="83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3" name="Straight Connector 72"/>
            <p:cNvCxnSpPr/>
            <p:nvPr/>
          </p:nvCxnSpPr>
          <p:spPr>
            <a:xfrm>
              <a:off x="4031790" y="5025608"/>
              <a:ext cx="0" cy="12045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030687" y="4259484"/>
              <a:ext cx="0" cy="19809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4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5" t="22819" r="47712" b="34228"/>
            <a:stretch/>
          </p:blipFill>
          <p:spPr bwMode="auto">
            <a:xfrm>
              <a:off x="2788654" y="5136093"/>
              <a:ext cx="5270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3430455" y="5710674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TM</a:t>
              </a:r>
              <a:r>
                <a:rPr lang="en-US" baseline="-25000" dirty="0" smtClean="0"/>
                <a:t>01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924300" y="5136093"/>
              <a:ext cx="1572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3933097" y="6099056"/>
              <a:ext cx="1572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222249" y="3072903"/>
            <a:ext cx="8761413" cy="87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>
            <a:spAutoFit/>
          </a:bodyPr>
          <a:lstStyle>
            <a:lvl1pPr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en-US" altLang="en-US" sz="1700" dirty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altLang="en-US" sz="17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For 100 nm wide rectangular nanowires, the two lowest order resonances apparent in the visible</a:t>
            </a:r>
            <a:endParaRPr lang="en-US" alt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6375" y="3816874"/>
            <a:ext cx="2724150" cy="220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66619" y="3812052"/>
            <a:ext cx="2724150" cy="220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3572" y="174988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dirty="0" smtClean="0"/>
              <a:t>=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M</a:t>
            </a:r>
            <a:r>
              <a:rPr lang="en-US" dirty="0" smtClean="0"/>
              <a:t>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44695" y="839791"/>
            <a:ext cx="1915540" cy="2176386"/>
            <a:chOff x="2885583" y="713025"/>
            <a:chExt cx="1915540" cy="2176386"/>
          </a:xfrm>
        </p:grpSpPr>
        <p:sp>
          <p:nvSpPr>
            <p:cNvPr id="11" name="Rectangle 10"/>
            <p:cNvSpPr/>
            <p:nvPr/>
          </p:nvSpPr>
          <p:spPr>
            <a:xfrm>
              <a:off x="3376612" y="1677131"/>
              <a:ext cx="923925" cy="8735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885583" y="713025"/>
              <a:ext cx="1915540" cy="2176386"/>
              <a:chOff x="3789680" y="3828730"/>
              <a:chExt cx="1502410" cy="1820864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204" r="3246" b="40155"/>
              <a:stretch/>
            </p:blipFill>
            <p:spPr bwMode="auto">
              <a:xfrm>
                <a:off x="3934460" y="3828730"/>
                <a:ext cx="1353820" cy="182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702" t="35203" r="3246" b="56944"/>
              <a:stretch/>
            </p:blipFill>
            <p:spPr bwMode="auto">
              <a:xfrm>
                <a:off x="3789680" y="4887277"/>
                <a:ext cx="320040" cy="243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949190" y="4769631"/>
                <a:ext cx="342900" cy="340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Right Arrow 47"/>
          <p:cNvSpPr/>
          <p:nvPr/>
        </p:nvSpPr>
        <p:spPr>
          <a:xfrm>
            <a:off x="2022721" y="1852245"/>
            <a:ext cx="327660" cy="2263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635003" y="1835375"/>
            <a:ext cx="327660" cy="2263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-20191"/>
            <a:ext cx="8581601" cy="74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Dipolar nature of TE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TE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modes above a mirror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8827" y="406844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dirty="0" smtClean="0"/>
              <a:t>=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E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1995945" y="4131443"/>
            <a:ext cx="327660" cy="2263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3637234" y="4139943"/>
            <a:ext cx="327660" cy="2263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98092" y="3075527"/>
            <a:ext cx="1910682" cy="2228008"/>
            <a:chOff x="2779094" y="3019667"/>
            <a:chExt cx="1910682" cy="222800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485" y="3987058"/>
              <a:ext cx="920750" cy="87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2779094" y="3019667"/>
              <a:ext cx="1910682" cy="2228008"/>
              <a:chOff x="3406494" y="2894818"/>
              <a:chExt cx="1910682" cy="22280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406494" y="2894818"/>
                <a:ext cx="1910682" cy="1556677"/>
                <a:chOff x="3789680" y="3828730"/>
                <a:chExt cx="1498600" cy="1302387"/>
              </a:xfrm>
            </p:grpSpPr>
            <p:pic>
              <p:nvPicPr>
                <p:cNvPr id="37" name="Picture 36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1204" r="3246" b="73919"/>
                <a:stretch/>
              </p:blipFill>
              <p:spPr bwMode="auto">
                <a:xfrm>
                  <a:off x="3934460" y="3828730"/>
                  <a:ext cx="1353820" cy="7724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37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762" t="71652" r="1186" b="20495"/>
                <a:stretch/>
              </p:blipFill>
              <p:spPr bwMode="auto">
                <a:xfrm>
                  <a:off x="3789680" y="4887277"/>
                  <a:ext cx="320040" cy="243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62" name="Picture 6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60849" r="11832" b="8641"/>
              <a:stretch/>
            </p:blipFill>
            <p:spPr bwMode="auto">
              <a:xfrm>
                <a:off x="3624323" y="3726468"/>
                <a:ext cx="1276559" cy="1094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6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23" t="52828" r="51272" b="40447"/>
              <a:stretch/>
            </p:blipFill>
            <p:spPr bwMode="auto">
              <a:xfrm>
                <a:off x="3650839" y="4873244"/>
                <a:ext cx="1403081" cy="249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682885" y="1313879"/>
            <a:ext cx="199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Dipole Model</a:t>
            </a:r>
            <a:endParaRPr lang="en-US" dirty="0"/>
          </a:p>
        </p:txBody>
      </p:sp>
      <p:pic>
        <p:nvPicPr>
          <p:cNvPr id="67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t="13288" b="23315"/>
          <a:stretch/>
        </p:blipFill>
        <p:spPr bwMode="auto">
          <a:xfrm>
            <a:off x="294031" y="3769019"/>
            <a:ext cx="1742453" cy="94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t="11667" b="22461"/>
          <a:stretch/>
        </p:blipFill>
        <p:spPr bwMode="auto">
          <a:xfrm>
            <a:off x="294032" y="1511862"/>
            <a:ext cx="1742453" cy="90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10691" y="6233617"/>
            <a:ext cx="8761413" cy="4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>
            <a:spAutoFit/>
          </a:bodyPr>
          <a:lstStyle>
            <a:lvl1pPr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Explore mechanisms to make tunable </a:t>
            </a:r>
            <a:r>
              <a:rPr lang="en-US" altLang="en-US" sz="17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metasurface</a:t>
            </a: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devices utilizing these resonances</a:t>
            </a:r>
            <a:endParaRPr lang="en-US" altLang="en-US" sz="17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7" y="1803897"/>
            <a:ext cx="3352799" cy="288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009016" y="1113434"/>
            <a:ext cx="276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Tuning Across the Visible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Spectrum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10690" y="5748233"/>
            <a:ext cx="8761413" cy="4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>
            <a:spAutoFit/>
          </a:bodyPr>
          <a:lstStyle>
            <a:lvl1pPr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Understand why these dipolar-like resonances respond the way they do near a mirror</a:t>
            </a:r>
            <a:endParaRPr lang="en-US" alt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524" y="5388426"/>
            <a:ext cx="189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Project Goals: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2" y="5175264"/>
            <a:ext cx="2248390" cy="1478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909792" y="4990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9206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ptical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cattering of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anowires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56545" y="4732233"/>
            <a:ext cx="1249198" cy="307777"/>
            <a:chOff x="1355328" y="5028024"/>
            <a:chExt cx="1249198" cy="307777"/>
          </a:xfrm>
        </p:grpSpPr>
        <p:sp>
          <p:nvSpPr>
            <p:cNvPr id="15" name="TextBox 14"/>
            <p:cNvSpPr txBox="1"/>
            <p:nvPr/>
          </p:nvSpPr>
          <p:spPr>
            <a:xfrm>
              <a:off x="1355328" y="5028024"/>
              <a:ext cx="756307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prstClr val="white"/>
                  </a:solidFill>
                </a:rPr>
                <a:t>SiNW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V="1">
              <a:off x="2111635" y="5181912"/>
              <a:ext cx="492891" cy="1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360128" y="4970954"/>
            <a:ext cx="1403076" cy="736405"/>
            <a:chOff x="4097618" y="5264363"/>
            <a:chExt cx="1403076" cy="736405"/>
          </a:xfrm>
        </p:grpSpPr>
        <p:sp>
          <p:nvSpPr>
            <p:cNvPr id="18" name="TextBox 17"/>
            <p:cNvSpPr txBox="1"/>
            <p:nvPr/>
          </p:nvSpPr>
          <p:spPr>
            <a:xfrm>
              <a:off x="4097618" y="5692991"/>
              <a:ext cx="1403076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</a:rPr>
                <a:t>Dark Field Image</a:t>
              </a: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4799156" y="5264363"/>
              <a:ext cx="0" cy="428628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946281" y="4039879"/>
            <a:ext cx="1718188" cy="307777"/>
            <a:chOff x="6643701" y="4335669"/>
            <a:chExt cx="1718188" cy="307777"/>
          </a:xfrm>
        </p:grpSpPr>
        <p:sp>
          <p:nvSpPr>
            <p:cNvPr id="21" name="TextBox 20"/>
            <p:cNvSpPr txBox="1"/>
            <p:nvPr/>
          </p:nvSpPr>
          <p:spPr>
            <a:xfrm>
              <a:off x="6858016" y="4335669"/>
              <a:ext cx="1503873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</a:rPr>
                <a:t>Scattering Spectra</a:t>
              </a:r>
            </a:p>
          </p:txBody>
        </p:sp>
        <p:cxnSp>
          <p:nvCxnSpPr>
            <p:cNvPr id="24" name="Straight Arrow Connector 23"/>
            <p:cNvCxnSpPr>
              <a:stCxn id="21" idx="1"/>
            </p:cNvCxnSpPr>
            <p:nvPr/>
          </p:nvCxnSpPr>
          <p:spPr>
            <a:xfrm flipH="1">
              <a:off x="6643701" y="4489558"/>
              <a:ext cx="214315" cy="1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34698" y="1179188"/>
            <a:ext cx="469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Confocal microscopy and dark field illumination: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858178" y="1039279"/>
            <a:ext cx="5717576" cy="4541145"/>
            <a:chOff x="571568" y="1245726"/>
            <a:chExt cx="5717576" cy="4541145"/>
          </a:xfrm>
        </p:grpSpPr>
        <p:grpSp>
          <p:nvGrpSpPr>
            <p:cNvPr id="51" name="Group 50"/>
            <p:cNvGrpSpPr/>
            <p:nvPr/>
          </p:nvGrpSpPr>
          <p:grpSpPr>
            <a:xfrm>
              <a:off x="571568" y="1245726"/>
              <a:ext cx="5717576" cy="4541145"/>
              <a:chOff x="571568" y="1245726"/>
              <a:chExt cx="5717576" cy="454114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71568" y="1245726"/>
                <a:ext cx="5717576" cy="4541145"/>
                <a:chOff x="1235591" y="1036001"/>
                <a:chExt cx="5717576" cy="454114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235591" y="1036001"/>
                  <a:ext cx="5717576" cy="4541145"/>
                  <a:chOff x="1444080" y="1406711"/>
                  <a:chExt cx="5717576" cy="4541145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444080" y="1406711"/>
                    <a:ext cx="5717576" cy="4541145"/>
                    <a:chOff x="1729832" y="1388185"/>
                    <a:chExt cx="5717576" cy="4541145"/>
                  </a:xfrm>
                </p:grpSpPr>
                <p:pic>
                  <p:nvPicPr>
                    <p:cNvPr id="10" name="Picture 9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29832" y="1388185"/>
                      <a:ext cx="5717576" cy="45411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4558000" y="3635413"/>
                      <a:ext cx="302293" cy="16601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" name="Rectangle 1"/>
                  <p:cNvSpPr/>
                  <p:nvPr/>
                </p:nvSpPr>
                <p:spPr>
                  <a:xfrm>
                    <a:off x="3787140" y="3605642"/>
                    <a:ext cx="243840" cy="2143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819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843" r="26427"/>
                <a:stretch/>
              </p:blipFill>
              <p:spPr bwMode="auto">
                <a:xfrm>
                  <a:off x="4530725" y="3640266"/>
                  <a:ext cx="201295" cy="8294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8" name="Rectangle 47"/>
              <p:cNvSpPr/>
              <p:nvPr/>
            </p:nvSpPr>
            <p:spPr>
              <a:xfrm>
                <a:off x="4442799" y="1814496"/>
                <a:ext cx="45719" cy="2713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444407" y="2116655"/>
                <a:ext cx="45719" cy="2713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496454" y="1987775"/>
                <a:ext cx="618472" cy="943545"/>
                <a:chOff x="4496454" y="1987775"/>
                <a:chExt cx="618472" cy="943545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496454" y="2119096"/>
                  <a:ext cx="448607" cy="95467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6636" y="2011020"/>
                  <a:ext cx="377149" cy="7482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4859339" y="1987775"/>
                  <a:ext cx="107949" cy="9750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884739" y="2119096"/>
                  <a:ext cx="82549" cy="81222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008565" y="2247550"/>
                  <a:ext cx="82549" cy="6837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006977" y="2135413"/>
                  <a:ext cx="107949" cy="11213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742666" y="2339416"/>
              <a:ext cx="1388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Confocal Pinhole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2902" y="2373783"/>
            <a:ext cx="1691621" cy="1666096"/>
            <a:chOff x="280982" y="2373783"/>
            <a:chExt cx="1691621" cy="166609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55" t="50000" r="11453" b="13317"/>
            <a:stretch/>
          </p:blipFill>
          <p:spPr bwMode="auto">
            <a:xfrm>
              <a:off x="597694" y="2373783"/>
              <a:ext cx="1374909" cy="1666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0982" y="2867923"/>
              <a:ext cx="400110" cy="57323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b="1" dirty="0" smtClean="0"/>
                <a:t>I (</a:t>
              </a:r>
              <a:r>
                <a:rPr lang="en-US" sz="1400" b="1" dirty="0" err="1" smtClean="0"/>
                <a:t>a.u</a:t>
              </a:r>
              <a:r>
                <a:rPr lang="en-US" sz="1400" b="1" dirty="0" smtClean="0"/>
                <a:t>.)</a:t>
              </a:r>
              <a:endParaRPr lang="en-US" sz="1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1506" y="2688431"/>
              <a:ext cx="1235869" cy="945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35794" y="2859880"/>
              <a:ext cx="1197769" cy="792957"/>
            </a:xfrm>
            <a:custGeom>
              <a:avLst/>
              <a:gdLst>
                <a:gd name="connsiteX0" fmla="*/ 0 w 1197769"/>
                <a:gd name="connsiteY0" fmla="*/ 792957 h 792957"/>
                <a:gd name="connsiteX1" fmla="*/ 11906 w 1197769"/>
                <a:gd name="connsiteY1" fmla="*/ 785813 h 792957"/>
                <a:gd name="connsiteX2" fmla="*/ 21431 w 1197769"/>
                <a:gd name="connsiteY2" fmla="*/ 781050 h 792957"/>
                <a:gd name="connsiteX3" fmla="*/ 23813 w 1197769"/>
                <a:gd name="connsiteY3" fmla="*/ 773907 h 792957"/>
                <a:gd name="connsiteX4" fmla="*/ 35719 w 1197769"/>
                <a:gd name="connsiteY4" fmla="*/ 762000 h 792957"/>
                <a:gd name="connsiteX5" fmla="*/ 47625 w 1197769"/>
                <a:gd name="connsiteY5" fmla="*/ 747713 h 792957"/>
                <a:gd name="connsiteX6" fmla="*/ 52388 w 1197769"/>
                <a:gd name="connsiteY6" fmla="*/ 740569 h 792957"/>
                <a:gd name="connsiteX7" fmla="*/ 59531 w 1197769"/>
                <a:gd name="connsiteY7" fmla="*/ 726282 h 792957"/>
                <a:gd name="connsiteX8" fmla="*/ 66675 w 1197769"/>
                <a:gd name="connsiteY8" fmla="*/ 711994 h 792957"/>
                <a:gd name="connsiteX9" fmla="*/ 71438 w 1197769"/>
                <a:gd name="connsiteY9" fmla="*/ 695325 h 792957"/>
                <a:gd name="connsiteX10" fmla="*/ 76200 w 1197769"/>
                <a:gd name="connsiteY10" fmla="*/ 688182 h 792957"/>
                <a:gd name="connsiteX11" fmla="*/ 83344 w 1197769"/>
                <a:gd name="connsiteY11" fmla="*/ 681038 h 792957"/>
                <a:gd name="connsiteX12" fmla="*/ 88106 w 1197769"/>
                <a:gd name="connsiteY12" fmla="*/ 673894 h 792957"/>
                <a:gd name="connsiteX13" fmla="*/ 90488 w 1197769"/>
                <a:gd name="connsiteY13" fmla="*/ 666750 h 792957"/>
                <a:gd name="connsiteX14" fmla="*/ 97631 w 1197769"/>
                <a:gd name="connsiteY14" fmla="*/ 661988 h 792957"/>
                <a:gd name="connsiteX15" fmla="*/ 102394 w 1197769"/>
                <a:gd name="connsiteY15" fmla="*/ 654844 h 792957"/>
                <a:gd name="connsiteX16" fmla="*/ 111919 w 1197769"/>
                <a:gd name="connsiteY16" fmla="*/ 650082 h 792957"/>
                <a:gd name="connsiteX17" fmla="*/ 114300 w 1197769"/>
                <a:gd name="connsiteY17" fmla="*/ 640557 h 792957"/>
                <a:gd name="connsiteX18" fmla="*/ 123825 w 1197769"/>
                <a:gd name="connsiteY18" fmla="*/ 633413 h 792957"/>
                <a:gd name="connsiteX19" fmla="*/ 135731 w 1197769"/>
                <a:gd name="connsiteY19" fmla="*/ 623888 h 792957"/>
                <a:gd name="connsiteX20" fmla="*/ 142875 w 1197769"/>
                <a:gd name="connsiteY20" fmla="*/ 614363 h 792957"/>
                <a:gd name="connsiteX21" fmla="*/ 147638 w 1197769"/>
                <a:gd name="connsiteY21" fmla="*/ 607219 h 792957"/>
                <a:gd name="connsiteX22" fmla="*/ 161925 w 1197769"/>
                <a:gd name="connsiteY22" fmla="*/ 592932 h 792957"/>
                <a:gd name="connsiteX23" fmla="*/ 169069 w 1197769"/>
                <a:gd name="connsiteY23" fmla="*/ 585788 h 792957"/>
                <a:gd name="connsiteX24" fmla="*/ 185738 w 1197769"/>
                <a:gd name="connsiteY24" fmla="*/ 578644 h 792957"/>
                <a:gd name="connsiteX25" fmla="*/ 195263 w 1197769"/>
                <a:gd name="connsiteY25" fmla="*/ 569119 h 792957"/>
                <a:gd name="connsiteX26" fmla="*/ 200025 w 1197769"/>
                <a:gd name="connsiteY26" fmla="*/ 559594 h 792957"/>
                <a:gd name="connsiteX27" fmla="*/ 204788 w 1197769"/>
                <a:gd name="connsiteY27" fmla="*/ 552450 h 792957"/>
                <a:gd name="connsiteX28" fmla="*/ 214313 w 1197769"/>
                <a:gd name="connsiteY28" fmla="*/ 540544 h 792957"/>
                <a:gd name="connsiteX29" fmla="*/ 228600 w 1197769"/>
                <a:gd name="connsiteY29" fmla="*/ 526257 h 792957"/>
                <a:gd name="connsiteX30" fmla="*/ 235744 w 1197769"/>
                <a:gd name="connsiteY30" fmla="*/ 500063 h 792957"/>
                <a:gd name="connsiteX31" fmla="*/ 238125 w 1197769"/>
                <a:gd name="connsiteY31" fmla="*/ 492919 h 792957"/>
                <a:gd name="connsiteX32" fmla="*/ 242888 w 1197769"/>
                <a:gd name="connsiteY32" fmla="*/ 485775 h 792957"/>
                <a:gd name="connsiteX33" fmla="*/ 245269 w 1197769"/>
                <a:gd name="connsiteY33" fmla="*/ 478632 h 792957"/>
                <a:gd name="connsiteX34" fmla="*/ 247650 w 1197769"/>
                <a:gd name="connsiteY34" fmla="*/ 469107 h 792957"/>
                <a:gd name="connsiteX35" fmla="*/ 252413 w 1197769"/>
                <a:gd name="connsiteY35" fmla="*/ 461963 h 792957"/>
                <a:gd name="connsiteX36" fmla="*/ 254794 w 1197769"/>
                <a:gd name="connsiteY36" fmla="*/ 447675 h 792957"/>
                <a:gd name="connsiteX37" fmla="*/ 259556 w 1197769"/>
                <a:gd name="connsiteY37" fmla="*/ 440532 h 792957"/>
                <a:gd name="connsiteX38" fmla="*/ 261938 w 1197769"/>
                <a:gd name="connsiteY38" fmla="*/ 433388 h 792957"/>
                <a:gd name="connsiteX39" fmla="*/ 269081 w 1197769"/>
                <a:gd name="connsiteY39" fmla="*/ 409575 h 792957"/>
                <a:gd name="connsiteX40" fmla="*/ 273844 w 1197769"/>
                <a:gd name="connsiteY40" fmla="*/ 400050 h 792957"/>
                <a:gd name="connsiteX41" fmla="*/ 280988 w 1197769"/>
                <a:gd name="connsiteY41" fmla="*/ 395288 h 792957"/>
                <a:gd name="connsiteX42" fmla="*/ 285750 w 1197769"/>
                <a:gd name="connsiteY42" fmla="*/ 388144 h 792957"/>
                <a:gd name="connsiteX43" fmla="*/ 300038 w 1197769"/>
                <a:gd name="connsiteY43" fmla="*/ 376238 h 792957"/>
                <a:gd name="connsiteX44" fmla="*/ 302419 w 1197769"/>
                <a:gd name="connsiteY44" fmla="*/ 369094 h 792957"/>
                <a:gd name="connsiteX45" fmla="*/ 311944 w 1197769"/>
                <a:gd name="connsiteY45" fmla="*/ 354807 h 792957"/>
                <a:gd name="connsiteX46" fmla="*/ 314325 w 1197769"/>
                <a:gd name="connsiteY46" fmla="*/ 347663 h 792957"/>
                <a:gd name="connsiteX47" fmla="*/ 321469 w 1197769"/>
                <a:gd name="connsiteY47" fmla="*/ 316707 h 792957"/>
                <a:gd name="connsiteX48" fmla="*/ 326231 w 1197769"/>
                <a:gd name="connsiteY48" fmla="*/ 302419 h 792957"/>
                <a:gd name="connsiteX49" fmla="*/ 328613 w 1197769"/>
                <a:gd name="connsiteY49" fmla="*/ 295275 h 792957"/>
                <a:gd name="connsiteX50" fmla="*/ 333375 w 1197769"/>
                <a:gd name="connsiteY50" fmla="*/ 288132 h 792957"/>
                <a:gd name="connsiteX51" fmla="*/ 347663 w 1197769"/>
                <a:gd name="connsiteY51" fmla="*/ 273844 h 792957"/>
                <a:gd name="connsiteX52" fmla="*/ 350044 w 1197769"/>
                <a:gd name="connsiteY52" fmla="*/ 264319 h 792957"/>
                <a:gd name="connsiteX53" fmla="*/ 378619 w 1197769"/>
                <a:gd name="connsiteY53" fmla="*/ 226219 h 792957"/>
                <a:gd name="connsiteX54" fmla="*/ 383381 w 1197769"/>
                <a:gd name="connsiteY54" fmla="*/ 219075 h 792957"/>
                <a:gd name="connsiteX55" fmla="*/ 388144 w 1197769"/>
                <a:gd name="connsiteY55" fmla="*/ 204788 h 792957"/>
                <a:gd name="connsiteX56" fmla="*/ 395288 w 1197769"/>
                <a:gd name="connsiteY56" fmla="*/ 197644 h 792957"/>
                <a:gd name="connsiteX57" fmla="*/ 402431 w 1197769"/>
                <a:gd name="connsiteY57" fmla="*/ 178594 h 792957"/>
                <a:gd name="connsiteX58" fmla="*/ 404813 w 1197769"/>
                <a:gd name="connsiteY58" fmla="*/ 171450 h 792957"/>
                <a:gd name="connsiteX59" fmla="*/ 409575 w 1197769"/>
                <a:gd name="connsiteY59" fmla="*/ 164307 h 792957"/>
                <a:gd name="connsiteX60" fmla="*/ 423863 w 1197769"/>
                <a:gd name="connsiteY60" fmla="*/ 145257 h 792957"/>
                <a:gd name="connsiteX61" fmla="*/ 435769 w 1197769"/>
                <a:gd name="connsiteY61" fmla="*/ 130969 h 792957"/>
                <a:gd name="connsiteX62" fmla="*/ 440531 w 1197769"/>
                <a:gd name="connsiteY62" fmla="*/ 121444 h 792957"/>
                <a:gd name="connsiteX63" fmla="*/ 447675 w 1197769"/>
                <a:gd name="connsiteY63" fmla="*/ 111919 h 792957"/>
                <a:gd name="connsiteX64" fmla="*/ 461963 w 1197769"/>
                <a:gd name="connsiteY64" fmla="*/ 85725 h 792957"/>
                <a:gd name="connsiteX65" fmla="*/ 466725 w 1197769"/>
                <a:gd name="connsiteY65" fmla="*/ 64294 h 792957"/>
                <a:gd name="connsiteX66" fmla="*/ 473869 w 1197769"/>
                <a:gd name="connsiteY66" fmla="*/ 40482 h 792957"/>
                <a:gd name="connsiteX67" fmla="*/ 488156 w 1197769"/>
                <a:gd name="connsiteY67" fmla="*/ 28575 h 792957"/>
                <a:gd name="connsiteX68" fmla="*/ 500063 w 1197769"/>
                <a:gd name="connsiteY68" fmla="*/ 21432 h 792957"/>
                <a:gd name="connsiteX69" fmla="*/ 509588 w 1197769"/>
                <a:gd name="connsiteY69" fmla="*/ 16669 h 792957"/>
                <a:gd name="connsiteX70" fmla="*/ 516731 w 1197769"/>
                <a:gd name="connsiteY70" fmla="*/ 11907 h 792957"/>
                <a:gd name="connsiteX71" fmla="*/ 531019 w 1197769"/>
                <a:gd name="connsiteY71" fmla="*/ 7144 h 792957"/>
                <a:gd name="connsiteX72" fmla="*/ 550069 w 1197769"/>
                <a:gd name="connsiteY72" fmla="*/ 0 h 792957"/>
                <a:gd name="connsiteX73" fmla="*/ 564356 w 1197769"/>
                <a:gd name="connsiteY73" fmla="*/ 2382 h 792957"/>
                <a:gd name="connsiteX74" fmla="*/ 573881 w 1197769"/>
                <a:gd name="connsiteY74" fmla="*/ 4763 h 792957"/>
                <a:gd name="connsiteX75" fmla="*/ 585788 w 1197769"/>
                <a:gd name="connsiteY75" fmla="*/ 7144 h 792957"/>
                <a:gd name="connsiteX76" fmla="*/ 592931 w 1197769"/>
                <a:gd name="connsiteY76" fmla="*/ 11907 h 792957"/>
                <a:gd name="connsiteX77" fmla="*/ 602456 w 1197769"/>
                <a:gd name="connsiteY77" fmla="*/ 14288 h 792957"/>
                <a:gd name="connsiteX78" fmla="*/ 619125 w 1197769"/>
                <a:gd name="connsiteY78" fmla="*/ 19050 h 792957"/>
                <a:gd name="connsiteX79" fmla="*/ 633413 w 1197769"/>
                <a:gd name="connsiteY79" fmla="*/ 26194 h 792957"/>
                <a:gd name="connsiteX80" fmla="*/ 650081 w 1197769"/>
                <a:gd name="connsiteY80" fmla="*/ 40482 h 792957"/>
                <a:gd name="connsiteX81" fmla="*/ 654844 w 1197769"/>
                <a:gd name="connsiteY81" fmla="*/ 47625 h 792957"/>
                <a:gd name="connsiteX82" fmla="*/ 661988 w 1197769"/>
                <a:gd name="connsiteY82" fmla="*/ 66675 h 792957"/>
                <a:gd name="connsiteX83" fmla="*/ 669131 w 1197769"/>
                <a:gd name="connsiteY83" fmla="*/ 73819 h 792957"/>
                <a:gd name="connsiteX84" fmla="*/ 673894 w 1197769"/>
                <a:gd name="connsiteY84" fmla="*/ 85725 h 792957"/>
                <a:gd name="connsiteX85" fmla="*/ 678656 w 1197769"/>
                <a:gd name="connsiteY85" fmla="*/ 100013 h 792957"/>
                <a:gd name="connsiteX86" fmla="*/ 683419 w 1197769"/>
                <a:gd name="connsiteY86" fmla="*/ 114300 h 792957"/>
                <a:gd name="connsiteX87" fmla="*/ 690563 w 1197769"/>
                <a:gd name="connsiteY87" fmla="*/ 135732 h 792957"/>
                <a:gd name="connsiteX88" fmla="*/ 700088 w 1197769"/>
                <a:gd name="connsiteY88" fmla="*/ 150019 h 792957"/>
                <a:gd name="connsiteX89" fmla="*/ 704850 w 1197769"/>
                <a:gd name="connsiteY89" fmla="*/ 157163 h 792957"/>
                <a:gd name="connsiteX90" fmla="*/ 711994 w 1197769"/>
                <a:gd name="connsiteY90" fmla="*/ 171450 h 792957"/>
                <a:gd name="connsiteX91" fmla="*/ 716756 w 1197769"/>
                <a:gd name="connsiteY91" fmla="*/ 180975 h 792957"/>
                <a:gd name="connsiteX92" fmla="*/ 723900 w 1197769"/>
                <a:gd name="connsiteY92" fmla="*/ 183357 h 792957"/>
                <a:gd name="connsiteX93" fmla="*/ 733425 w 1197769"/>
                <a:gd name="connsiteY93" fmla="*/ 197644 h 792957"/>
                <a:gd name="connsiteX94" fmla="*/ 738188 w 1197769"/>
                <a:gd name="connsiteY94" fmla="*/ 207169 h 792957"/>
                <a:gd name="connsiteX95" fmla="*/ 747713 w 1197769"/>
                <a:gd name="connsiteY95" fmla="*/ 211932 h 792957"/>
                <a:gd name="connsiteX96" fmla="*/ 750094 w 1197769"/>
                <a:gd name="connsiteY96" fmla="*/ 223838 h 792957"/>
                <a:gd name="connsiteX97" fmla="*/ 757238 w 1197769"/>
                <a:gd name="connsiteY97" fmla="*/ 228600 h 792957"/>
                <a:gd name="connsiteX98" fmla="*/ 762000 w 1197769"/>
                <a:gd name="connsiteY98" fmla="*/ 235744 h 792957"/>
                <a:gd name="connsiteX99" fmla="*/ 766763 w 1197769"/>
                <a:gd name="connsiteY99" fmla="*/ 250032 h 792957"/>
                <a:gd name="connsiteX100" fmla="*/ 769144 w 1197769"/>
                <a:gd name="connsiteY100" fmla="*/ 259557 h 792957"/>
                <a:gd name="connsiteX101" fmla="*/ 773906 w 1197769"/>
                <a:gd name="connsiteY101" fmla="*/ 266700 h 792957"/>
                <a:gd name="connsiteX102" fmla="*/ 776288 w 1197769"/>
                <a:gd name="connsiteY102" fmla="*/ 276225 h 792957"/>
                <a:gd name="connsiteX103" fmla="*/ 778669 w 1197769"/>
                <a:gd name="connsiteY103" fmla="*/ 283369 h 792957"/>
                <a:gd name="connsiteX104" fmla="*/ 781050 w 1197769"/>
                <a:gd name="connsiteY104" fmla="*/ 295275 h 792957"/>
                <a:gd name="connsiteX105" fmla="*/ 790575 w 1197769"/>
                <a:gd name="connsiteY105" fmla="*/ 311944 h 792957"/>
                <a:gd name="connsiteX106" fmla="*/ 792956 w 1197769"/>
                <a:gd name="connsiteY106" fmla="*/ 319088 h 792957"/>
                <a:gd name="connsiteX107" fmla="*/ 797719 w 1197769"/>
                <a:gd name="connsiteY107" fmla="*/ 338138 h 792957"/>
                <a:gd name="connsiteX108" fmla="*/ 800100 w 1197769"/>
                <a:gd name="connsiteY108" fmla="*/ 350044 h 792957"/>
                <a:gd name="connsiteX109" fmla="*/ 807244 w 1197769"/>
                <a:gd name="connsiteY109" fmla="*/ 366713 h 792957"/>
                <a:gd name="connsiteX110" fmla="*/ 814388 w 1197769"/>
                <a:gd name="connsiteY110" fmla="*/ 373857 h 792957"/>
                <a:gd name="connsiteX111" fmla="*/ 819150 w 1197769"/>
                <a:gd name="connsiteY111" fmla="*/ 383382 h 792957"/>
                <a:gd name="connsiteX112" fmla="*/ 826294 w 1197769"/>
                <a:gd name="connsiteY112" fmla="*/ 385763 h 792957"/>
                <a:gd name="connsiteX113" fmla="*/ 831056 w 1197769"/>
                <a:gd name="connsiteY113" fmla="*/ 395288 h 792957"/>
                <a:gd name="connsiteX114" fmla="*/ 838200 w 1197769"/>
                <a:gd name="connsiteY114" fmla="*/ 402432 h 792957"/>
                <a:gd name="connsiteX115" fmla="*/ 845344 w 1197769"/>
                <a:gd name="connsiteY115" fmla="*/ 411957 h 792957"/>
                <a:gd name="connsiteX116" fmla="*/ 852488 w 1197769"/>
                <a:gd name="connsiteY116" fmla="*/ 419100 h 792957"/>
                <a:gd name="connsiteX117" fmla="*/ 859631 w 1197769"/>
                <a:gd name="connsiteY117" fmla="*/ 428625 h 792957"/>
                <a:gd name="connsiteX118" fmla="*/ 866775 w 1197769"/>
                <a:gd name="connsiteY118" fmla="*/ 435769 h 792957"/>
                <a:gd name="connsiteX119" fmla="*/ 871538 w 1197769"/>
                <a:gd name="connsiteY119" fmla="*/ 442913 h 792957"/>
                <a:gd name="connsiteX120" fmla="*/ 876300 w 1197769"/>
                <a:gd name="connsiteY120" fmla="*/ 454819 h 792957"/>
                <a:gd name="connsiteX121" fmla="*/ 883444 w 1197769"/>
                <a:gd name="connsiteY121" fmla="*/ 457200 h 792957"/>
                <a:gd name="connsiteX122" fmla="*/ 892969 w 1197769"/>
                <a:gd name="connsiteY122" fmla="*/ 469107 h 792957"/>
                <a:gd name="connsiteX123" fmla="*/ 902494 w 1197769"/>
                <a:gd name="connsiteY123" fmla="*/ 476250 h 792957"/>
                <a:gd name="connsiteX124" fmla="*/ 912019 w 1197769"/>
                <a:gd name="connsiteY124" fmla="*/ 497682 h 792957"/>
                <a:gd name="connsiteX125" fmla="*/ 926306 w 1197769"/>
                <a:gd name="connsiteY125" fmla="*/ 523875 h 792957"/>
                <a:gd name="connsiteX126" fmla="*/ 933450 w 1197769"/>
                <a:gd name="connsiteY126" fmla="*/ 531019 h 792957"/>
                <a:gd name="connsiteX127" fmla="*/ 942975 w 1197769"/>
                <a:gd name="connsiteY127" fmla="*/ 552450 h 792957"/>
                <a:gd name="connsiteX128" fmla="*/ 945356 w 1197769"/>
                <a:gd name="connsiteY128" fmla="*/ 559594 h 792957"/>
                <a:gd name="connsiteX129" fmla="*/ 950119 w 1197769"/>
                <a:gd name="connsiteY129" fmla="*/ 578644 h 792957"/>
                <a:gd name="connsiteX130" fmla="*/ 962025 w 1197769"/>
                <a:gd name="connsiteY130" fmla="*/ 592932 h 792957"/>
                <a:gd name="connsiteX131" fmla="*/ 966788 w 1197769"/>
                <a:gd name="connsiteY131" fmla="*/ 602457 h 792957"/>
                <a:gd name="connsiteX132" fmla="*/ 978694 w 1197769"/>
                <a:gd name="connsiteY132" fmla="*/ 619125 h 792957"/>
                <a:gd name="connsiteX133" fmla="*/ 985838 w 1197769"/>
                <a:gd name="connsiteY133" fmla="*/ 626269 h 792957"/>
                <a:gd name="connsiteX134" fmla="*/ 997744 w 1197769"/>
                <a:gd name="connsiteY134" fmla="*/ 645319 h 792957"/>
                <a:gd name="connsiteX135" fmla="*/ 1002506 w 1197769"/>
                <a:gd name="connsiteY135" fmla="*/ 652463 h 792957"/>
                <a:gd name="connsiteX136" fmla="*/ 1009650 w 1197769"/>
                <a:gd name="connsiteY136" fmla="*/ 659607 h 792957"/>
                <a:gd name="connsiteX137" fmla="*/ 1019175 w 1197769"/>
                <a:gd name="connsiteY137" fmla="*/ 673894 h 792957"/>
                <a:gd name="connsiteX138" fmla="*/ 1028700 w 1197769"/>
                <a:gd name="connsiteY138" fmla="*/ 683419 h 792957"/>
                <a:gd name="connsiteX139" fmla="*/ 1035844 w 1197769"/>
                <a:gd name="connsiteY139" fmla="*/ 688182 h 792957"/>
                <a:gd name="connsiteX140" fmla="*/ 1045369 w 1197769"/>
                <a:gd name="connsiteY140" fmla="*/ 695325 h 792957"/>
                <a:gd name="connsiteX141" fmla="*/ 1064419 w 1197769"/>
                <a:gd name="connsiteY141" fmla="*/ 711994 h 792957"/>
                <a:gd name="connsiteX142" fmla="*/ 1071563 w 1197769"/>
                <a:gd name="connsiteY142" fmla="*/ 719138 h 792957"/>
                <a:gd name="connsiteX143" fmla="*/ 1076325 w 1197769"/>
                <a:gd name="connsiteY143" fmla="*/ 726282 h 792957"/>
                <a:gd name="connsiteX144" fmla="*/ 1083469 w 1197769"/>
                <a:gd name="connsiteY144" fmla="*/ 728663 h 792957"/>
                <a:gd name="connsiteX145" fmla="*/ 1090613 w 1197769"/>
                <a:gd name="connsiteY145" fmla="*/ 735807 h 792957"/>
                <a:gd name="connsiteX146" fmla="*/ 1097756 w 1197769"/>
                <a:gd name="connsiteY146" fmla="*/ 738188 h 792957"/>
                <a:gd name="connsiteX147" fmla="*/ 1109663 w 1197769"/>
                <a:gd name="connsiteY147" fmla="*/ 747713 h 792957"/>
                <a:gd name="connsiteX148" fmla="*/ 1116806 w 1197769"/>
                <a:gd name="connsiteY148" fmla="*/ 754857 h 792957"/>
                <a:gd name="connsiteX149" fmla="*/ 1123950 w 1197769"/>
                <a:gd name="connsiteY149" fmla="*/ 757238 h 792957"/>
                <a:gd name="connsiteX150" fmla="*/ 1131094 w 1197769"/>
                <a:gd name="connsiteY150" fmla="*/ 766763 h 792957"/>
                <a:gd name="connsiteX151" fmla="*/ 1145381 w 1197769"/>
                <a:gd name="connsiteY151" fmla="*/ 771525 h 792957"/>
                <a:gd name="connsiteX152" fmla="*/ 1152525 w 1197769"/>
                <a:gd name="connsiteY152" fmla="*/ 773907 h 792957"/>
                <a:gd name="connsiteX153" fmla="*/ 1159669 w 1197769"/>
                <a:gd name="connsiteY153" fmla="*/ 776288 h 792957"/>
                <a:gd name="connsiteX154" fmla="*/ 1166813 w 1197769"/>
                <a:gd name="connsiteY154" fmla="*/ 781050 h 792957"/>
                <a:gd name="connsiteX155" fmla="*/ 1185863 w 1197769"/>
                <a:gd name="connsiteY155" fmla="*/ 783432 h 792957"/>
                <a:gd name="connsiteX156" fmla="*/ 1197769 w 1197769"/>
                <a:gd name="connsiteY156" fmla="*/ 788194 h 79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197769" h="792957">
                  <a:moveTo>
                    <a:pt x="0" y="792957"/>
                  </a:moveTo>
                  <a:cubicBezTo>
                    <a:pt x="3969" y="790576"/>
                    <a:pt x="7860" y="788061"/>
                    <a:pt x="11906" y="785813"/>
                  </a:cubicBezTo>
                  <a:cubicBezTo>
                    <a:pt x="15009" y="784089"/>
                    <a:pt x="18921" y="783560"/>
                    <a:pt x="21431" y="781050"/>
                  </a:cubicBezTo>
                  <a:cubicBezTo>
                    <a:pt x="23206" y="779275"/>
                    <a:pt x="22690" y="776152"/>
                    <a:pt x="23813" y="773907"/>
                  </a:cubicBezTo>
                  <a:cubicBezTo>
                    <a:pt x="27783" y="765968"/>
                    <a:pt x="28574" y="766764"/>
                    <a:pt x="35719" y="762000"/>
                  </a:cubicBezTo>
                  <a:cubicBezTo>
                    <a:pt x="47541" y="744267"/>
                    <a:pt x="32348" y="766045"/>
                    <a:pt x="47625" y="747713"/>
                  </a:cubicBezTo>
                  <a:cubicBezTo>
                    <a:pt x="49457" y="745514"/>
                    <a:pt x="50800" y="742950"/>
                    <a:pt x="52388" y="740569"/>
                  </a:cubicBezTo>
                  <a:cubicBezTo>
                    <a:pt x="58371" y="722618"/>
                    <a:pt x="50302" y="744739"/>
                    <a:pt x="59531" y="726282"/>
                  </a:cubicBezTo>
                  <a:cubicBezTo>
                    <a:pt x="69393" y="706560"/>
                    <a:pt x="53025" y="732472"/>
                    <a:pt x="66675" y="711994"/>
                  </a:cubicBezTo>
                  <a:cubicBezTo>
                    <a:pt x="67439" y="708936"/>
                    <a:pt x="69728" y="698745"/>
                    <a:pt x="71438" y="695325"/>
                  </a:cubicBezTo>
                  <a:cubicBezTo>
                    <a:pt x="72718" y="692766"/>
                    <a:pt x="74368" y="690380"/>
                    <a:pt x="76200" y="688182"/>
                  </a:cubicBezTo>
                  <a:cubicBezTo>
                    <a:pt x="78356" y="685595"/>
                    <a:pt x="81188" y="683625"/>
                    <a:pt x="83344" y="681038"/>
                  </a:cubicBezTo>
                  <a:cubicBezTo>
                    <a:pt x="85176" y="678839"/>
                    <a:pt x="86826" y="676454"/>
                    <a:pt x="88106" y="673894"/>
                  </a:cubicBezTo>
                  <a:cubicBezTo>
                    <a:pt x="89229" y="671649"/>
                    <a:pt x="88920" y="668710"/>
                    <a:pt x="90488" y="666750"/>
                  </a:cubicBezTo>
                  <a:cubicBezTo>
                    <a:pt x="92276" y="664515"/>
                    <a:pt x="95250" y="663575"/>
                    <a:pt x="97631" y="661988"/>
                  </a:cubicBezTo>
                  <a:cubicBezTo>
                    <a:pt x="99219" y="659607"/>
                    <a:pt x="100195" y="656676"/>
                    <a:pt x="102394" y="654844"/>
                  </a:cubicBezTo>
                  <a:cubicBezTo>
                    <a:pt x="105121" y="652572"/>
                    <a:pt x="109647" y="652809"/>
                    <a:pt x="111919" y="650082"/>
                  </a:cubicBezTo>
                  <a:cubicBezTo>
                    <a:pt x="114014" y="647568"/>
                    <a:pt x="112398" y="643220"/>
                    <a:pt x="114300" y="640557"/>
                  </a:cubicBezTo>
                  <a:cubicBezTo>
                    <a:pt x="116607" y="637327"/>
                    <a:pt x="121019" y="636219"/>
                    <a:pt x="123825" y="633413"/>
                  </a:cubicBezTo>
                  <a:cubicBezTo>
                    <a:pt x="134596" y="622642"/>
                    <a:pt x="121825" y="628523"/>
                    <a:pt x="135731" y="623888"/>
                  </a:cubicBezTo>
                  <a:cubicBezTo>
                    <a:pt x="138112" y="620713"/>
                    <a:pt x="140568" y="617592"/>
                    <a:pt x="142875" y="614363"/>
                  </a:cubicBezTo>
                  <a:cubicBezTo>
                    <a:pt x="144539" y="612034"/>
                    <a:pt x="145737" y="609358"/>
                    <a:pt x="147638" y="607219"/>
                  </a:cubicBezTo>
                  <a:cubicBezTo>
                    <a:pt x="152112" y="602185"/>
                    <a:pt x="157163" y="597694"/>
                    <a:pt x="161925" y="592932"/>
                  </a:cubicBezTo>
                  <a:cubicBezTo>
                    <a:pt x="164306" y="590551"/>
                    <a:pt x="166057" y="587294"/>
                    <a:pt x="169069" y="585788"/>
                  </a:cubicBezTo>
                  <a:cubicBezTo>
                    <a:pt x="180839" y="579902"/>
                    <a:pt x="175226" y="582147"/>
                    <a:pt x="185738" y="578644"/>
                  </a:cubicBezTo>
                  <a:cubicBezTo>
                    <a:pt x="192087" y="559593"/>
                    <a:pt x="182563" y="581819"/>
                    <a:pt x="195263" y="569119"/>
                  </a:cubicBezTo>
                  <a:cubicBezTo>
                    <a:pt x="197773" y="566609"/>
                    <a:pt x="198264" y="562676"/>
                    <a:pt x="200025" y="559594"/>
                  </a:cubicBezTo>
                  <a:cubicBezTo>
                    <a:pt x="201445" y="557109"/>
                    <a:pt x="203200" y="554831"/>
                    <a:pt x="204788" y="552450"/>
                  </a:cubicBezTo>
                  <a:cubicBezTo>
                    <a:pt x="209424" y="538543"/>
                    <a:pt x="203542" y="551316"/>
                    <a:pt x="214313" y="540544"/>
                  </a:cubicBezTo>
                  <a:cubicBezTo>
                    <a:pt x="232031" y="522825"/>
                    <a:pt x="211766" y="537478"/>
                    <a:pt x="228600" y="526257"/>
                  </a:cubicBezTo>
                  <a:cubicBezTo>
                    <a:pt x="231966" y="509424"/>
                    <a:pt x="229700" y="518194"/>
                    <a:pt x="235744" y="500063"/>
                  </a:cubicBezTo>
                  <a:cubicBezTo>
                    <a:pt x="236538" y="497682"/>
                    <a:pt x="236733" y="495007"/>
                    <a:pt x="238125" y="492919"/>
                  </a:cubicBezTo>
                  <a:lnTo>
                    <a:pt x="242888" y="485775"/>
                  </a:lnTo>
                  <a:cubicBezTo>
                    <a:pt x="243682" y="483394"/>
                    <a:pt x="244580" y="481045"/>
                    <a:pt x="245269" y="478632"/>
                  </a:cubicBezTo>
                  <a:cubicBezTo>
                    <a:pt x="246168" y="475485"/>
                    <a:pt x="246361" y="472115"/>
                    <a:pt x="247650" y="469107"/>
                  </a:cubicBezTo>
                  <a:cubicBezTo>
                    <a:pt x="248777" y="466476"/>
                    <a:pt x="250825" y="464344"/>
                    <a:pt x="252413" y="461963"/>
                  </a:cubicBezTo>
                  <a:cubicBezTo>
                    <a:pt x="253207" y="457200"/>
                    <a:pt x="253267" y="452256"/>
                    <a:pt x="254794" y="447675"/>
                  </a:cubicBezTo>
                  <a:cubicBezTo>
                    <a:pt x="255699" y="444960"/>
                    <a:pt x="258276" y="443091"/>
                    <a:pt x="259556" y="440532"/>
                  </a:cubicBezTo>
                  <a:cubicBezTo>
                    <a:pt x="260679" y="438287"/>
                    <a:pt x="261248" y="435802"/>
                    <a:pt x="261938" y="433388"/>
                  </a:cubicBezTo>
                  <a:cubicBezTo>
                    <a:pt x="264217" y="425413"/>
                    <a:pt x="265309" y="417119"/>
                    <a:pt x="269081" y="409575"/>
                  </a:cubicBezTo>
                  <a:cubicBezTo>
                    <a:pt x="270669" y="406400"/>
                    <a:pt x="271571" y="402777"/>
                    <a:pt x="273844" y="400050"/>
                  </a:cubicBezTo>
                  <a:cubicBezTo>
                    <a:pt x="275676" y="397852"/>
                    <a:pt x="278607" y="396875"/>
                    <a:pt x="280988" y="395288"/>
                  </a:cubicBezTo>
                  <a:cubicBezTo>
                    <a:pt x="282575" y="392907"/>
                    <a:pt x="283918" y="390343"/>
                    <a:pt x="285750" y="388144"/>
                  </a:cubicBezTo>
                  <a:cubicBezTo>
                    <a:pt x="291480" y="381268"/>
                    <a:pt x="293013" y="380920"/>
                    <a:pt x="300038" y="376238"/>
                  </a:cubicBezTo>
                  <a:cubicBezTo>
                    <a:pt x="300832" y="373857"/>
                    <a:pt x="301200" y="371288"/>
                    <a:pt x="302419" y="369094"/>
                  </a:cubicBezTo>
                  <a:cubicBezTo>
                    <a:pt x="305199" y="364091"/>
                    <a:pt x="311944" y="354807"/>
                    <a:pt x="311944" y="354807"/>
                  </a:cubicBezTo>
                  <a:cubicBezTo>
                    <a:pt x="312738" y="352426"/>
                    <a:pt x="313716" y="350098"/>
                    <a:pt x="314325" y="347663"/>
                  </a:cubicBezTo>
                  <a:cubicBezTo>
                    <a:pt x="318105" y="332541"/>
                    <a:pt x="315538" y="334504"/>
                    <a:pt x="321469" y="316707"/>
                  </a:cubicBezTo>
                  <a:lnTo>
                    <a:pt x="326231" y="302419"/>
                  </a:lnTo>
                  <a:cubicBezTo>
                    <a:pt x="327025" y="300038"/>
                    <a:pt x="327221" y="297364"/>
                    <a:pt x="328613" y="295275"/>
                  </a:cubicBezTo>
                  <a:cubicBezTo>
                    <a:pt x="330200" y="292894"/>
                    <a:pt x="331474" y="290271"/>
                    <a:pt x="333375" y="288132"/>
                  </a:cubicBezTo>
                  <a:cubicBezTo>
                    <a:pt x="337850" y="283098"/>
                    <a:pt x="347663" y="273844"/>
                    <a:pt x="347663" y="273844"/>
                  </a:cubicBezTo>
                  <a:cubicBezTo>
                    <a:pt x="348457" y="270669"/>
                    <a:pt x="348580" y="267246"/>
                    <a:pt x="350044" y="264319"/>
                  </a:cubicBezTo>
                  <a:cubicBezTo>
                    <a:pt x="356413" y="251580"/>
                    <a:pt x="371612" y="236731"/>
                    <a:pt x="378619" y="226219"/>
                  </a:cubicBezTo>
                  <a:cubicBezTo>
                    <a:pt x="380206" y="223838"/>
                    <a:pt x="382219" y="221690"/>
                    <a:pt x="383381" y="219075"/>
                  </a:cubicBezTo>
                  <a:cubicBezTo>
                    <a:pt x="385420" y="214488"/>
                    <a:pt x="384594" y="208338"/>
                    <a:pt x="388144" y="204788"/>
                  </a:cubicBezTo>
                  <a:lnTo>
                    <a:pt x="395288" y="197644"/>
                  </a:lnTo>
                  <a:cubicBezTo>
                    <a:pt x="399677" y="180088"/>
                    <a:pt x="394962" y="196022"/>
                    <a:pt x="402431" y="178594"/>
                  </a:cubicBezTo>
                  <a:cubicBezTo>
                    <a:pt x="403420" y="176287"/>
                    <a:pt x="403690" y="173695"/>
                    <a:pt x="404813" y="171450"/>
                  </a:cubicBezTo>
                  <a:cubicBezTo>
                    <a:pt x="406093" y="168891"/>
                    <a:pt x="407892" y="166621"/>
                    <a:pt x="409575" y="164307"/>
                  </a:cubicBezTo>
                  <a:cubicBezTo>
                    <a:pt x="414244" y="157888"/>
                    <a:pt x="419460" y="151862"/>
                    <a:pt x="423863" y="145257"/>
                  </a:cubicBezTo>
                  <a:cubicBezTo>
                    <a:pt x="430493" y="135311"/>
                    <a:pt x="426601" y="140137"/>
                    <a:pt x="435769" y="130969"/>
                  </a:cubicBezTo>
                  <a:cubicBezTo>
                    <a:pt x="437356" y="127794"/>
                    <a:pt x="438650" y="124454"/>
                    <a:pt x="440531" y="121444"/>
                  </a:cubicBezTo>
                  <a:cubicBezTo>
                    <a:pt x="442634" y="118078"/>
                    <a:pt x="445675" y="115347"/>
                    <a:pt x="447675" y="111919"/>
                  </a:cubicBezTo>
                  <a:cubicBezTo>
                    <a:pt x="472883" y="68707"/>
                    <a:pt x="447456" y="107485"/>
                    <a:pt x="461963" y="85725"/>
                  </a:cubicBezTo>
                  <a:cubicBezTo>
                    <a:pt x="464511" y="75533"/>
                    <a:pt x="464710" y="75378"/>
                    <a:pt x="466725" y="64294"/>
                  </a:cubicBezTo>
                  <a:cubicBezTo>
                    <a:pt x="468674" y="53575"/>
                    <a:pt x="467694" y="49127"/>
                    <a:pt x="473869" y="40482"/>
                  </a:cubicBezTo>
                  <a:cubicBezTo>
                    <a:pt x="477674" y="35155"/>
                    <a:pt x="482768" y="31942"/>
                    <a:pt x="488156" y="28575"/>
                  </a:cubicBezTo>
                  <a:cubicBezTo>
                    <a:pt x="492081" y="26122"/>
                    <a:pt x="496017" y="23680"/>
                    <a:pt x="500063" y="21432"/>
                  </a:cubicBezTo>
                  <a:cubicBezTo>
                    <a:pt x="503166" y="19708"/>
                    <a:pt x="506506" y="18430"/>
                    <a:pt x="509588" y="16669"/>
                  </a:cubicBezTo>
                  <a:cubicBezTo>
                    <a:pt x="512073" y="15249"/>
                    <a:pt x="514116" y="13069"/>
                    <a:pt x="516731" y="11907"/>
                  </a:cubicBezTo>
                  <a:cubicBezTo>
                    <a:pt x="521319" y="9868"/>
                    <a:pt x="526529" y="9389"/>
                    <a:pt x="531019" y="7144"/>
                  </a:cubicBezTo>
                  <a:cubicBezTo>
                    <a:pt x="543471" y="918"/>
                    <a:pt x="537100" y="3243"/>
                    <a:pt x="550069" y="0"/>
                  </a:cubicBezTo>
                  <a:cubicBezTo>
                    <a:pt x="554831" y="794"/>
                    <a:pt x="559622" y="1435"/>
                    <a:pt x="564356" y="2382"/>
                  </a:cubicBezTo>
                  <a:cubicBezTo>
                    <a:pt x="567565" y="3024"/>
                    <a:pt x="570686" y="4053"/>
                    <a:pt x="573881" y="4763"/>
                  </a:cubicBezTo>
                  <a:cubicBezTo>
                    <a:pt x="577832" y="5641"/>
                    <a:pt x="581819" y="6350"/>
                    <a:pt x="585788" y="7144"/>
                  </a:cubicBezTo>
                  <a:cubicBezTo>
                    <a:pt x="588169" y="8732"/>
                    <a:pt x="590301" y="10780"/>
                    <a:pt x="592931" y="11907"/>
                  </a:cubicBezTo>
                  <a:cubicBezTo>
                    <a:pt x="595939" y="13196"/>
                    <a:pt x="599309" y="13389"/>
                    <a:pt x="602456" y="14288"/>
                  </a:cubicBezTo>
                  <a:cubicBezTo>
                    <a:pt x="626369" y="21120"/>
                    <a:pt x="589349" y="11607"/>
                    <a:pt x="619125" y="19050"/>
                  </a:cubicBezTo>
                  <a:cubicBezTo>
                    <a:pt x="639604" y="32704"/>
                    <a:pt x="613690" y="16332"/>
                    <a:pt x="633413" y="26194"/>
                  </a:cubicBezTo>
                  <a:cubicBezTo>
                    <a:pt x="639730" y="29353"/>
                    <a:pt x="645689" y="35359"/>
                    <a:pt x="650081" y="40482"/>
                  </a:cubicBezTo>
                  <a:cubicBezTo>
                    <a:pt x="651944" y="42655"/>
                    <a:pt x="653256" y="45244"/>
                    <a:pt x="654844" y="47625"/>
                  </a:cubicBezTo>
                  <a:cubicBezTo>
                    <a:pt x="656762" y="55297"/>
                    <a:pt x="657197" y="59968"/>
                    <a:pt x="661988" y="66675"/>
                  </a:cubicBezTo>
                  <a:cubicBezTo>
                    <a:pt x="663945" y="69415"/>
                    <a:pt x="666750" y="71438"/>
                    <a:pt x="669131" y="73819"/>
                  </a:cubicBezTo>
                  <a:cubicBezTo>
                    <a:pt x="670719" y="77788"/>
                    <a:pt x="672433" y="81708"/>
                    <a:pt x="673894" y="85725"/>
                  </a:cubicBezTo>
                  <a:cubicBezTo>
                    <a:pt x="675610" y="90443"/>
                    <a:pt x="677068" y="95250"/>
                    <a:pt x="678656" y="100013"/>
                  </a:cubicBezTo>
                  <a:lnTo>
                    <a:pt x="683419" y="114300"/>
                  </a:lnTo>
                  <a:lnTo>
                    <a:pt x="690563" y="135732"/>
                  </a:lnTo>
                  <a:lnTo>
                    <a:pt x="700088" y="150019"/>
                  </a:lnTo>
                  <a:cubicBezTo>
                    <a:pt x="701675" y="152400"/>
                    <a:pt x="703945" y="154448"/>
                    <a:pt x="704850" y="157163"/>
                  </a:cubicBezTo>
                  <a:cubicBezTo>
                    <a:pt x="709216" y="170264"/>
                    <a:pt x="704607" y="158523"/>
                    <a:pt x="711994" y="171450"/>
                  </a:cubicBezTo>
                  <a:cubicBezTo>
                    <a:pt x="713755" y="174532"/>
                    <a:pt x="714246" y="178465"/>
                    <a:pt x="716756" y="180975"/>
                  </a:cubicBezTo>
                  <a:cubicBezTo>
                    <a:pt x="718531" y="182750"/>
                    <a:pt x="721519" y="182563"/>
                    <a:pt x="723900" y="183357"/>
                  </a:cubicBezTo>
                  <a:cubicBezTo>
                    <a:pt x="727075" y="188119"/>
                    <a:pt x="730865" y="192525"/>
                    <a:pt x="733425" y="197644"/>
                  </a:cubicBezTo>
                  <a:cubicBezTo>
                    <a:pt x="735013" y="200819"/>
                    <a:pt x="735678" y="204659"/>
                    <a:pt x="738188" y="207169"/>
                  </a:cubicBezTo>
                  <a:cubicBezTo>
                    <a:pt x="740698" y="209679"/>
                    <a:pt x="744538" y="210344"/>
                    <a:pt x="747713" y="211932"/>
                  </a:cubicBezTo>
                  <a:cubicBezTo>
                    <a:pt x="748507" y="215901"/>
                    <a:pt x="748086" y="220324"/>
                    <a:pt x="750094" y="223838"/>
                  </a:cubicBezTo>
                  <a:cubicBezTo>
                    <a:pt x="751514" y="226323"/>
                    <a:pt x="755214" y="226576"/>
                    <a:pt x="757238" y="228600"/>
                  </a:cubicBezTo>
                  <a:cubicBezTo>
                    <a:pt x="759262" y="230624"/>
                    <a:pt x="760838" y="233129"/>
                    <a:pt x="762000" y="235744"/>
                  </a:cubicBezTo>
                  <a:cubicBezTo>
                    <a:pt x="764039" y="240332"/>
                    <a:pt x="765546" y="245162"/>
                    <a:pt x="766763" y="250032"/>
                  </a:cubicBezTo>
                  <a:cubicBezTo>
                    <a:pt x="767557" y="253207"/>
                    <a:pt x="767855" y="256549"/>
                    <a:pt x="769144" y="259557"/>
                  </a:cubicBezTo>
                  <a:cubicBezTo>
                    <a:pt x="770271" y="262187"/>
                    <a:pt x="772319" y="264319"/>
                    <a:pt x="773906" y="266700"/>
                  </a:cubicBezTo>
                  <a:cubicBezTo>
                    <a:pt x="774700" y="269875"/>
                    <a:pt x="775389" y="273078"/>
                    <a:pt x="776288" y="276225"/>
                  </a:cubicBezTo>
                  <a:cubicBezTo>
                    <a:pt x="776978" y="278639"/>
                    <a:pt x="778060" y="280934"/>
                    <a:pt x="778669" y="283369"/>
                  </a:cubicBezTo>
                  <a:cubicBezTo>
                    <a:pt x="779651" y="287295"/>
                    <a:pt x="779770" y="291435"/>
                    <a:pt x="781050" y="295275"/>
                  </a:cubicBezTo>
                  <a:cubicBezTo>
                    <a:pt x="785224" y="307796"/>
                    <a:pt x="785351" y="301495"/>
                    <a:pt x="790575" y="311944"/>
                  </a:cubicBezTo>
                  <a:cubicBezTo>
                    <a:pt x="791697" y="314189"/>
                    <a:pt x="792296" y="316666"/>
                    <a:pt x="792956" y="319088"/>
                  </a:cubicBezTo>
                  <a:cubicBezTo>
                    <a:pt x="794678" y="325403"/>
                    <a:pt x="796435" y="331720"/>
                    <a:pt x="797719" y="338138"/>
                  </a:cubicBezTo>
                  <a:cubicBezTo>
                    <a:pt x="798513" y="342107"/>
                    <a:pt x="799118" y="346118"/>
                    <a:pt x="800100" y="350044"/>
                  </a:cubicBezTo>
                  <a:cubicBezTo>
                    <a:pt x="801296" y="354829"/>
                    <a:pt x="804621" y="363041"/>
                    <a:pt x="807244" y="366713"/>
                  </a:cubicBezTo>
                  <a:cubicBezTo>
                    <a:pt x="809202" y="369453"/>
                    <a:pt x="812007" y="371476"/>
                    <a:pt x="814388" y="373857"/>
                  </a:cubicBezTo>
                  <a:cubicBezTo>
                    <a:pt x="815975" y="377032"/>
                    <a:pt x="816640" y="380872"/>
                    <a:pt x="819150" y="383382"/>
                  </a:cubicBezTo>
                  <a:cubicBezTo>
                    <a:pt x="820925" y="385157"/>
                    <a:pt x="824519" y="383988"/>
                    <a:pt x="826294" y="385763"/>
                  </a:cubicBezTo>
                  <a:cubicBezTo>
                    <a:pt x="828804" y="388273"/>
                    <a:pt x="828993" y="392399"/>
                    <a:pt x="831056" y="395288"/>
                  </a:cubicBezTo>
                  <a:cubicBezTo>
                    <a:pt x="833013" y="398028"/>
                    <a:pt x="836008" y="399875"/>
                    <a:pt x="838200" y="402432"/>
                  </a:cubicBezTo>
                  <a:cubicBezTo>
                    <a:pt x="840783" y="405445"/>
                    <a:pt x="842761" y="408944"/>
                    <a:pt x="845344" y="411957"/>
                  </a:cubicBezTo>
                  <a:cubicBezTo>
                    <a:pt x="847536" y="414514"/>
                    <a:pt x="850296" y="416543"/>
                    <a:pt x="852488" y="419100"/>
                  </a:cubicBezTo>
                  <a:cubicBezTo>
                    <a:pt x="855071" y="422113"/>
                    <a:pt x="857048" y="425612"/>
                    <a:pt x="859631" y="428625"/>
                  </a:cubicBezTo>
                  <a:cubicBezTo>
                    <a:pt x="861823" y="431182"/>
                    <a:pt x="864619" y="433182"/>
                    <a:pt x="866775" y="435769"/>
                  </a:cubicBezTo>
                  <a:cubicBezTo>
                    <a:pt x="868607" y="437968"/>
                    <a:pt x="870258" y="440353"/>
                    <a:pt x="871538" y="442913"/>
                  </a:cubicBezTo>
                  <a:cubicBezTo>
                    <a:pt x="873450" y="446736"/>
                    <a:pt x="873564" y="451535"/>
                    <a:pt x="876300" y="454819"/>
                  </a:cubicBezTo>
                  <a:cubicBezTo>
                    <a:pt x="877907" y="456747"/>
                    <a:pt x="881063" y="456406"/>
                    <a:pt x="883444" y="457200"/>
                  </a:cubicBezTo>
                  <a:cubicBezTo>
                    <a:pt x="905326" y="471789"/>
                    <a:pt x="878589" y="451851"/>
                    <a:pt x="892969" y="469107"/>
                  </a:cubicBezTo>
                  <a:cubicBezTo>
                    <a:pt x="895510" y="472156"/>
                    <a:pt x="899319" y="473869"/>
                    <a:pt x="902494" y="476250"/>
                  </a:cubicBezTo>
                  <a:cubicBezTo>
                    <a:pt x="911943" y="504600"/>
                    <a:pt x="902315" y="479892"/>
                    <a:pt x="912019" y="497682"/>
                  </a:cubicBezTo>
                  <a:cubicBezTo>
                    <a:pt x="915443" y="503959"/>
                    <a:pt x="920581" y="517005"/>
                    <a:pt x="926306" y="523875"/>
                  </a:cubicBezTo>
                  <a:cubicBezTo>
                    <a:pt x="928462" y="526462"/>
                    <a:pt x="931069" y="528638"/>
                    <a:pt x="933450" y="531019"/>
                  </a:cubicBezTo>
                  <a:cubicBezTo>
                    <a:pt x="939118" y="548022"/>
                    <a:pt x="935428" y="541130"/>
                    <a:pt x="942975" y="552450"/>
                  </a:cubicBezTo>
                  <a:cubicBezTo>
                    <a:pt x="943769" y="554831"/>
                    <a:pt x="944747" y="557159"/>
                    <a:pt x="945356" y="559594"/>
                  </a:cubicBezTo>
                  <a:cubicBezTo>
                    <a:pt x="946714" y="565024"/>
                    <a:pt x="947399" y="573203"/>
                    <a:pt x="950119" y="578644"/>
                  </a:cubicBezTo>
                  <a:cubicBezTo>
                    <a:pt x="956416" y="591240"/>
                    <a:pt x="953249" y="580646"/>
                    <a:pt x="962025" y="592932"/>
                  </a:cubicBezTo>
                  <a:cubicBezTo>
                    <a:pt x="964088" y="595821"/>
                    <a:pt x="965027" y="599375"/>
                    <a:pt x="966788" y="602457"/>
                  </a:cubicBezTo>
                  <a:cubicBezTo>
                    <a:pt x="968942" y="606227"/>
                    <a:pt x="976503" y="616569"/>
                    <a:pt x="978694" y="619125"/>
                  </a:cubicBezTo>
                  <a:cubicBezTo>
                    <a:pt x="980886" y="621682"/>
                    <a:pt x="983457" y="623888"/>
                    <a:pt x="985838" y="626269"/>
                  </a:cubicBezTo>
                  <a:cubicBezTo>
                    <a:pt x="993297" y="641189"/>
                    <a:pt x="987438" y="630891"/>
                    <a:pt x="997744" y="645319"/>
                  </a:cubicBezTo>
                  <a:cubicBezTo>
                    <a:pt x="999407" y="647648"/>
                    <a:pt x="1000674" y="650264"/>
                    <a:pt x="1002506" y="652463"/>
                  </a:cubicBezTo>
                  <a:cubicBezTo>
                    <a:pt x="1004662" y="655050"/>
                    <a:pt x="1007582" y="656949"/>
                    <a:pt x="1009650" y="659607"/>
                  </a:cubicBezTo>
                  <a:cubicBezTo>
                    <a:pt x="1013164" y="664125"/>
                    <a:pt x="1015128" y="669847"/>
                    <a:pt x="1019175" y="673894"/>
                  </a:cubicBezTo>
                  <a:cubicBezTo>
                    <a:pt x="1022350" y="677069"/>
                    <a:pt x="1025291" y="680497"/>
                    <a:pt x="1028700" y="683419"/>
                  </a:cubicBezTo>
                  <a:cubicBezTo>
                    <a:pt x="1030873" y="685282"/>
                    <a:pt x="1033515" y="686518"/>
                    <a:pt x="1035844" y="688182"/>
                  </a:cubicBezTo>
                  <a:cubicBezTo>
                    <a:pt x="1039073" y="690489"/>
                    <a:pt x="1042194" y="692944"/>
                    <a:pt x="1045369" y="695325"/>
                  </a:cubicBezTo>
                  <a:cubicBezTo>
                    <a:pt x="1058860" y="715564"/>
                    <a:pt x="1036641" y="684216"/>
                    <a:pt x="1064419" y="711994"/>
                  </a:cubicBezTo>
                  <a:cubicBezTo>
                    <a:pt x="1066800" y="714375"/>
                    <a:pt x="1069407" y="716551"/>
                    <a:pt x="1071563" y="719138"/>
                  </a:cubicBezTo>
                  <a:cubicBezTo>
                    <a:pt x="1073395" y="721337"/>
                    <a:pt x="1074090" y="724494"/>
                    <a:pt x="1076325" y="726282"/>
                  </a:cubicBezTo>
                  <a:cubicBezTo>
                    <a:pt x="1078285" y="727850"/>
                    <a:pt x="1081088" y="727869"/>
                    <a:pt x="1083469" y="728663"/>
                  </a:cubicBezTo>
                  <a:cubicBezTo>
                    <a:pt x="1085850" y="731044"/>
                    <a:pt x="1087811" y="733939"/>
                    <a:pt x="1090613" y="735807"/>
                  </a:cubicBezTo>
                  <a:cubicBezTo>
                    <a:pt x="1092701" y="737199"/>
                    <a:pt x="1095796" y="736620"/>
                    <a:pt x="1097756" y="738188"/>
                  </a:cubicBezTo>
                  <a:cubicBezTo>
                    <a:pt x="1113142" y="750497"/>
                    <a:pt x="1091709" y="741729"/>
                    <a:pt x="1109663" y="747713"/>
                  </a:cubicBezTo>
                  <a:cubicBezTo>
                    <a:pt x="1112044" y="750094"/>
                    <a:pt x="1114004" y="752989"/>
                    <a:pt x="1116806" y="754857"/>
                  </a:cubicBezTo>
                  <a:cubicBezTo>
                    <a:pt x="1118895" y="756249"/>
                    <a:pt x="1122022" y="755631"/>
                    <a:pt x="1123950" y="757238"/>
                  </a:cubicBezTo>
                  <a:cubicBezTo>
                    <a:pt x="1126999" y="759779"/>
                    <a:pt x="1127792" y="764562"/>
                    <a:pt x="1131094" y="766763"/>
                  </a:cubicBezTo>
                  <a:cubicBezTo>
                    <a:pt x="1135271" y="769547"/>
                    <a:pt x="1140619" y="769938"/>
                    <a:pt x="1145381" y="771525"/>
                  </a:cubicBezTo>
                  <a:lnTo>
                    <a:pt x="1152525" y="773907"/>
                  </a:lnTo>
                  <a:cubicBezTo>
                    <a:pt x="1154906" y="774701"/>
                    <a:pt x="1157580" y="774896"/>
                    <a:pt x="1159669" y="776288"/>
                  </a:cubicBezTo>
                  <a:cubicBezTo>
                    <a:pt x="1162050" y="777875"/>
                    <a:pt x="1164052" y="780297"/>
                    <a:pt x="1166813" y="781050"/>
                  </a:cubicBezTo>
                  <a:cubicBezTo>
                    <a:pt x="1172987" y="782734"/>
                    <a:pt x="1179513" y="782638"/>
                    <a:pt x="1185863" y="783432"/>
                  </a:cubicBezTo>
                  <a:cubicBezTo>
                    <a:pt x="1194690" y="786374"/>
                    <a:pt x="1190761" y="784691"/>
                    <a:pt x="1197769" y="78819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7514" y="2347073"/>
            <a:ext cx="101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Source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577840" y="3370277"/>
            <a:ext cx="128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Measurement</a:t>
            </a:r>
            <a:endParaRPr lang="en-US" sz="1400" b="1" dirty="0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3951" y="6492875"/>
            <a:ext cx="409422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651292" y="4912519"/>
            <a:ext cx="437195" cy="2627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Oval 7170"/>
          <p:cNvSpPr/>
          <p:nvPr/>
        </p:nvSpPr>
        <p:spPr>
          <a:xfrm>
            <a:off x="3088487" y="4759170"/>
            <a:ext cx="769143" cy="2290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Mirror</a:t>
            </a:r>
            <a:endParaRPr lang="en-US" sz="1050" dirty="0"/>
          </a:p>
        </p:txBody>
      </p:sp>
      <p:sp>
        <p:nvSpPr>
          <p:cNvPr id="7176" name="Rectangle 7175"/>
          <p:cNvSpPr/>
          <p:nvPr/>
        </p:nvSpPr>
        <p:spPr>
          <a:xfrm>
            <a:off x="3088487" y="4759170"/>
            <a:ext cx="769143" cy="2314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Rectangle 7179"/>
          <p:cNvSpPr/>
          <p:nvPr/>
        </p:nvSpPr>
        <p:spPr>
          <a:xfrm>
            <a:off x="1865682" y="4586287"/>
            <a:ext cx="906093" cy="46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659148" y="4797577"/>
            <a:ext cx="416719" cy="11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Aaron\Documents\Documents\School\2012-2013\Brongersma Research Group\2015-05-12_Pat_Si_NWs\Imagages_day2\3_5_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48333" r="64577" b="45123"/>
          <a:stretch/>
        </p:blipFill>
        <p:spPr bwMode="auto">
          <a:xfrm>
            <a:off x="904241" y="4447004"/>
            <a:ext cx="3082251" cy="4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Aaron\Documents\Documents\School\2012-2013\Brongersma Research Group\2015-05-12_Pat_Si_NWs\Imagages_day2\3_5_T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5" t="48333" r="64538" b="45123"/>
          <a:stretch/>
        </p:blipFill>
        <p:spPr bwMode="auto">
          <a:xfrm>
            <a:off x="904241" y="4986784"/>
            <a:ext cx="3082251" cy="4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Aaron\Documents\Documents\School\2012-2013\Brongersma Research Group\2015-05-12_Pat_Si_NWs\Imagages_day2\3_5_touch_T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41528" r="21329" b="51666"/>
          <a:stretch/>
        </p:blipFill>
        <p:spPr bwMode="auto">
          <a:xfrm>
            <a:off x="5045803" y="4431827"/>
            <a:ext cx="3085443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C:\Users\Aaron\Documents\Documents\School\2012-2013\Brongersma Research Group\2015-05-12_Pat_Si_NWs\Imagages_day2\3_5_touch_T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41528" r="21387" b="51666"/>
          <a:stretch/>
        </p:blipFill>
        <p:spPr bwMode="auto">
          <a:xfrm>
            <a:off x="5045804" y="4977808"/>
            <a:ext cx="3085443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508" y="4471336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/>
              </a:rPr>
              <a:t>TE</a:t>
            </a:r>
            <a:endParaRPr lang="en-US" sz="2000" b="1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305" y="5014568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/>
              </a:rPr>
              <a:t>TM</a:t>
            </a:r>
            <a:endParaRPr lang="en-US" sz="2000" b="1" dirty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2043" y="905427"/>
            <a:ext cx="188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/>
              </a:rPr>
              <a:t>Without Mirror</a:t>
            </a:r>
            <a:endParaRPr lang="en-US" sz="2000" b="1" dirty="0"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6755" y="216297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effectLst/>
              </a:rPr>
              <a:t>Nanowire Size:</a:t>
            </a:r>
          </a:p>
          <a:p>
            <a:pPr algn="ctr"/>
            <a:r>
              <a:rPr lang="en-US" sz="1400" b="1" dirty="0" smtClean="0">
                <a:effectLst/>
              </a:rPr>
              <a:t>W = 80 nm , H = 105 nm</a:t>
            </a:r>
            <a:endParaRPr lang="en-US" sz="1400" b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95" y="1105482"/>
            <a:ext cx="4469330" cy="30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550903" y="5771532"/>
            <a:ext cx="4670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08955" y="539691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  <a:r>
              <a:rPr lang="el-GR" dirty="0" smtClean="0"/>
              <a:t>μ</a:t>
            </a:r>
            <a:r>
              <a:rPr lang="en-US" dirty="0"/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44" y="123964"/>
            <a:ext cx="6474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 approach to examine the modulation of excited optical </a:t>
            </a:r>
          </a:p>
          <a:p>
            <a:r>
              <a:rPr lang="en-US" sz="2000" dirty="0" smtClean="0"/>
              <a:t>resonances from long silicon nanowires:</a:t>
            </a:r>
            <a:endParaRPr lang="en-US" sz="2000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8"/>
          <a:stretch/>
        </p:blipFill>
        <p:spPr>
          <a:xfrm>
            <a:off x="532097" y="1246980"/>
            <a:ext cx="3826543" cy="25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30113" y="905427"/>
            <a:ext cx="151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/>
              </a:rPr>
              <a:t>With Mirror</a:t>
            </a:r>
            <a:endParaRPr lang="en-US" sz="2000" b="1" dirty="0">
              <a:effectLst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10689" y="5843483"/>
            <a:ext cx="8761413" cy="8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>
            <a:spAutoFit/>
          </a:bodyPr>
          <a:lstStyle>
            <a:lvl1pPr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0413" eaLnBrk="0" hangingPunct="0"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9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Both polarizations exhibit </a:t>
            </a: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resonances that are tunable across </a:t>
            </a: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visible spectrum </a:t>
            </a:r>
            <a:endParaRPr lang="en-US" altLang="en-US" sz="17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with changes of the height above a </a:t>
            </a:r>
            <a:r>
              <a:rPr lang="en-US" alt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mirror.</a:t>
            </a:r>
            <a:endParaRPr lang="en-US" alt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430" y="2428710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64" y="2428710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558" y="818985"/>
            <a:ext cx="3048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83" y="818985"/>
            <a:ext cx="30194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960" y="1979465"/>
            <a:ext cx="38004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5" y="1053383"/>
            <a:ext cx="4762110" cy="4904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204" y="892214"/>
            <a:ext cx="337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Scattering Spectra Without Mirror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044" y="123964"/>
            <a:ext cx="669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Experimental spectral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esults for the TE Polarization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78" y="1275318"/>
            <a:ext cx="767214" cy="6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2623174" y="1640627"/>
            <a:ext cx="8589" cy="37853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t="26613" r="46964" b="34506"/>
          <a:stretch/>
        </p:blipFill>
        <p:spPr bwMode="auto">
          <a:xfrm>
            <a:off x="2685229" y="2273006"/>
            <a:ext cx="324367" cy="3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2098474" y="1954519"/>
            <a:ext cx="0" cy="346287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26530" r="46841" b="34544"/>
          <a:stretch/>
        </p:blipFill>
        <p:spPr bwMode="auto">
          <a:xfrm>
            <a:off x="1867283" y="1456416"/>
            <a:ext cx="324367" cy="3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48045" y="1920353"/>
            <a:ext cx="450493" cy="27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01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35844" y="1698114"/>
            <a:ext cx="450493" cy="27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11</a:t>
            </a:r>
            <a:endParaRPr lang="en-US" dirty="0"/>
          </a:p>
        </p:txBody>
      </p:sp>
      <p:pic>
        <p:nvPicPr>
          <p:cNvPr id="36" name="Picture 1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7" t="11737" b="16035"/>
          <a:stretch/>
        </p:blipFill>
        <p:spPr bwMode="auto">
          <a:xfrm>
            <a:off x="3750186" y="1854263"/>
            <a:ext cx="613823" cy="7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626864" y="2290910"/>
            <a:ext cx="335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Two resonances are clearly visible as the nanowire gets further away from the mirror, the Mie-like resonances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Fast modulations with height ~100-200 nm present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Slow envelope modulations ~1000 nm present</a:t>
            </a:r>
            <a:endParaRPr lang="en-US" dirty="0"/>
          </a:p>
        </p:txBody>
      </p:sp>
      <p:pic>
        <p:nvPicPr>
          <p:cNvPr id="46" name="Picture 4" descr="C:\Users\Aaron\Documents\Documents\School\2012-2013\Brongersma Research Group\2015-05-12_Pat_Si_NWs\Imagages_day2\3_5_touch_T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41151" r="3752" b="52043"/>
          <a:stretch/>
        </p:blipFill>
        <p:spPr bwMode="auto">
          <a:xfrm rot="16200000">
            <a:off x="-843520" y="3838386"/>
            <a:ext cx="2835532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7244" y="2045112"/>
            <a:ext cx="846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</a:t>
            </a:r>
          </a:p>
          <a:p>
            <a:r>
              <a:rPr lang="en-US" dirty="0" smtClean="0"/>
              <a:t>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01245" y="4888082"/>
            <a:ext cx="2428236" cy="1819656"/>
            <a:chOff x="4339173" y="4846747"/>
            <a:chExt cx="2428236" cy="1819656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173" y="4846747"/>
              <a:ext cx="2428236" cy="181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741333" y="4855214"/>
              <a:ext cx="1312334" cy="106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09091" y="4956818"/>
            <a:ext cx="2428236" cy="1819656"/>
            <a:chOff x="6773597" y="4846747"/>
            <a:chExt cx="2428236" cy="1819656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597" y="4846747"/>
              <a:ext cx="2428236" cy="181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162799" y="4855214"/>
              <a:ext cx="1312334" cy="106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1245" y="2797197"/>
            <a:ext cx="2428237" cy="1819656"/>
            <a:chOff x="4322002" y="2473583"/>
            <a:chExt cx="2428237" cy="1819656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02" y="2473583"/>
              <a:ext cx="2428237" cy="181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688681" y="2486366"/>
              <a:ext cx="1364986" cy="106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09090" y="2935329"/>
            <a:ext cx="2428237" cy="1819656"/>
            <a:chOff x="6773596" y="2478111"/>
            <a:chExt cx="2428237" cy="1819656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596" y="2478111"/>
              <a:ext cx="2428237" cy="181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162799" y="2487444"/>
              <a:ext cx="1364986" cy="106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3946" y="777508"/>
            <a:ext cx="2428237" cy="1819656"/>
            <a:chOff x="4322003" y="596450"/>
            <a:chExt cx="2428237" cy="1819656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03" y="596450"/>
              <a:ext cx="2428237" cy="181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4715007" y="603723"/>
              <a:ext cx="1364986" cy="106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02903" y="866984"/>
            <a:ext cx="2428237" cy="1819656"/>
            <a:chOff x="6767409" y="587573"/>
            <a:chExt cx="2428237" cy="181965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409" y="587573"/>
              <a:ext cx="2428237" cy="181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103278" y="592336"/>
              <a:ext cx="1364986" cy="106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36" name="TextBox 14335"/>
          <p:cNvSpPr txBox="1"/>
          <p:nvPr/>
        </p:nvSpPr>
        <p:spPr>
          <a:xfrm>
            <a:off x="1196271" y="430868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Field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69423" y="5482535"/>
            <a:ext cx="1453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Field</a:t>
            </a:r>
            <a:endParaRPr lang="en-US" sz="2400" dirty="0"/>
          </a:p>
        </p:txBody>
      </p:sp>
      <p:sp>
        <p:nvSpPr>
          <p:cNvPr id="14337" name="TextBox 14336"/>
          <p:cNvSpPr txBox="1"/>
          <p:nvPr/>
        </p:nvSpPr>
        <p:spPr>
          <a:xfrm>
            <a:off x="-9537" y="11501"/>
            <a:ext cx="7218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Predicting the height variations in the scattered light intensity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56642" y="405468"/>
            <a:ext cx="281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Standing Field Above Mirror</a:t>
            </a:r>
            <a:endParaRPr lang="en-US" dirty="0"/>
          </a:p>
        </p:txBody>
      </p:sp>
      <p:grpSp>
        <p:nvGrpSpPr>
          <p:cNvPr id="14342" name="Group 14341"/>
          <p:cNvGrpSpPr/>
          <p:nvPr/>
        </p:nvGrpSpPr>
        <p:grpSpPr>
          <a:xfrm>
            <a:off x="1000739" y="758450"/>
            <a:ext cx="1686045" cy="1968759"/>
            <a:chOff x="911839" y="1075950"/>
            <a:chExt cx="1686045" cy="1968759"/>
          </a:xfrm>
        </p:grpSpPr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703" y="1075950"/>
              <a:ext cx="1581181" cy="196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765337" y="1563913"/>
              <a:ext cx="669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NW</a:t>
              </a:r>
              <a:endParaRPr lang="en-US" dirty="0"/>
            </a:p>
          </p:txBody>
        </p:sp>
        <p:sp>
          <p:nvSpPr>
            <p:cNvPr id="14338" name="Rectangle 14337"/>
            <p:cNvSpPr/>
            <p:nvPr/>
          </p:nvSpPr>
          <p:spPr>
            <a:xfrm>
              <a:off x="2035514" y="1927866"/>
              <a:ext cx="97969" cy="110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204" r="3246" b="73919"/>
            <a:stretch/>
          </p:blipFill>
          <p:spPr bwMode="auto">
            <a:xfrm rot="18457267">
              <a:off x="649719" y="1778989"/>
              <a:ext cx="1127162" cy="602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818457" y="1786717"/>
              <a:ext cx="669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14339" name="TextBox 14338"/>
          <p:cNvSpPr txBox="1"/>
          <p:nvPr/>
        </p:nvSpPr>
        <p:spPr>
          <a:xfrm>
            <a:off x="6641359" y="1210106"/>
            <a:ext cx="1349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η</a:t>
            </a:r>
            <a:r>
              <a:rPr lang="en-US" sz="2000" baseline="-25000" dirty="0" err="1" smtClean="0"/>
              <a:t>ext</a:t>
            </a:r>
            <a:r>
              <a:rPr lang="en-US" sz="2000" dirty="0" smtClean="0"/>
              <a:t> ~ (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inc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758992" y="428318"/>
            <a:ext cx="107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grpSp>
        <p:nvGrpSpPr>
          <p:cNvPr id="14343" name="Group 14342"/>
          <p:cNvGrpSpPr/>
          <p:nvPr/>
        </p:nvGrpSpPr>
        <p:grpSpPr>
          <a:xfrm>
            <a:off x="951549" y="2899607"/>
            <a:ext cx="1689118" cy="1924233"/>
            <a:chOff x="951549" y="3433007"/>
            <a:chExt cx="1689118" cy="192423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49" y="3433007"/>
              <a:ext cx="1689118" cy="192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93" y="3652990"/>
              <a:ext cx="483793" cy="1208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1749508" y="3839388"/>
              <a:ext cx="669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NW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19685" y="4203341"/>
              <a:ext cx="97969" cy="110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733592" y="3606223"/>
            <a:ext cx="1409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η</a:t>
            </a:r>
            <a:r>
              <a:rPr lang="en-US" sz="2000" baseline="-25000" dirty="0" smtClean="0"/>
              <a:t>col</a:t>
            </a:r>
            <a:r>
              <a:rPr lang="en-US" sz="2000" dirty="0" smtClean="0"/>
              <a:t> ~ (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scat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6641359" y="5470577"/>
            <a:ext cx="1913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η</a:t>
            </a:r>
            <a:r>
              <a:rPr lang="en-US" sz="2000" baseline="-25000" dirty="0" smtClean="0"/>
              <a:t>tot</a:t>
            </a:r>
            <a:r>
              <a:rPr lang="en-US" sz="2000" dirty="0" smtClean="0"/>
              <a:t> </a:t>
            </a:r>
            <a:r>
              <a:rPr lang="en-US" sz="2000" dirty="0" smtClean="0"/>
              <a:t>~ </a:t>
            </a:r>
            <a:r>
              <a:rPr lang="el-GR" sz="2000" dirty="0"/>
              <a:t>η</a:t>
            </a:r>
            <a:r>
              <a:rPr lang="en-US" sz="2000" baseline="-25000" dirty="0"/>
              <a:t>col</a:t>
            </a:r>
            <a:r>
              <a:rPr lang="en-US" sz="2000" dirty="0"/>
              <a:t> </a:t>
            </a:r>
            <a:r>
              <a:rPr lang="en-US" sz="2000" dirty="0" smtClean="0"/>
              <a:t> *  </a:t>
            </a:r>
            <a:r>
              <a:rPr lang="el-GR" sz="2000" dirty="0" smtClean="0"/>
              <a:t>η</a:t>
            </a:r>
            <a:r>
              <a:rPr lang="en-US" sz="2000" baseline="-25000" dirty="0" err="1"/>
              <a:t>ext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17260" y="2605665"/>
            <a:ext cx="235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Scattered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9" y="1207125"/>
            <a:ext cx="7335001" cy="444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9" y="1207125"/>
            <a:ext cx="7335001" cy="44437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6349" y="6492875"/>
            <a:ext cx="257023" cy="365125"/>
          </a:xfrm>
        </p:spPr>
        <p:txBody>
          <a:bodyPr/>
          <a:lstStyle/>
          <a:p>
            <a:fld id="{7ADEDF93-B4CF-4D90-89AD-CBC37147B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70400" y="2540000"/>
            <a:ext cx="1536700" cy="11430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70400" y="2540000"/>
            <a:ext cx="2438400" cy="1422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70400" y="3190875"/>
            <a:ext cx="2438400" cy="1050925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14475" y="2717800"/>
            <a:ext cx="1536700" cy="108585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14475" y="2717800"/>
            <a:ext cx="2438400" cy="14224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14475" y="3368676"/>
            <a:ext cx="2438400" cy="1050924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14850" y="2584450"/>
            <a:ext cx="1809750" cy="12192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438650" y="2876550"/>
            <a:ext cx="2400300" cy="12636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590675" y="2724150"/>
            <a:ext cx="1809750" cy="12192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514475" y="3016250"/>
            <a:ext cx="2400300" cy="12636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9537" y="11501"/>
            <a:ext cx="743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Separate Excitation of TE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</a:rPr>
              <a:t>01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and TE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</a:rPr>
              <a:t>11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Modes above a mirror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30037" y="1564739"/>
            <a:ext cx="24871" cy="35431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t="26613" r="46964" b="34506"/>
          <a:stretch/>
        </p:blipFill>
        <p:spPr bwMode="auto">
          <a:xfrm>
            <a:off x="2592092" y="2112133"/>
            <a:ext cx="324367" cy="3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2005337" y="2055947"/>
            <a:ext cx="0" cy="299865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26530" r="46841" b="34544"/>
          <a:stretch/>
        </p:blipFill>
        <p:spPr bwMode="auto">
          <a:xfrm>
            <a:off x="1799547" y="1532619"/>
            <a:ext cx="324367" cy="3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54908" y="1564739"/>
            <a:ext cx="450493" cy="27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01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42707" y="1698114"/>
            <a:ext cx="450493" cy="27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rKqNyWQufkDgEE2MSez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vT9DR2nTfRn3MmdBCW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rKqNyWQufkDgEE2MSezT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D12F8172-EF87-4291-9B9E-D3B076435841}" vid="{FEE621E4-49F0-4DD9-A0E6-DB217A2EAB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450</Words>
  <Application>Microsoft Office PowerPoint</Application>
  <PresentationFormat>On-screen Show (4:3)</PresentationFormat>
  <Paragraphs>107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MURI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Holsteen</dc:creator>
  <cp:lastModifiedBy>Mark Brongersma</cp:lastModifiedBy>
  <cp:revision>39</cp:revision>
  <dcterms:created xsi:type="dcterms:W3CDTF">2015-09-11T23:11:07Z</dcterms:created>
  <dcterms:modified xsi:type="dcterms:W3CDTF">2015-09-16T17:03:14Z</dcterms:modified>
</cp:coreProperties>
</file>