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6" r:id="rId3"/>
    <p:sldId id="267" r:id="rId4"/>
    <p:sldId id="272" r:id="rId5"/>
    <p:sldId id="275" r:id="rId6"/>
    <p:sldId id="283" r:id="rId7"/>
    <p:sldId id="282" r:id="rId8"/>
    <p:sldId id="281" r:id="rId9"/>
    <p:sldId id="284" r:id="rId10"/>
    <p:sldId id="285" r:id="rId11"/>
    <p:sldId id="286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8" autoAdjust="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0CB9D-A02B-4E1F-AAF4-E9741B5DF86C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7792D-7419-4FFA-88AE-DDE21A868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57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9D427-7A5F-4422-9950-E287242052AC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6E154-8AFA-4AAF-8F03-1B3985998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625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E154-8AFA-4AAF-8F03-1B398599836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93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E154-8AFA-4AAF-8F03-1B398599836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33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E154-8AFA-4AAF-8F03-1B39859983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2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76E154-8AFA-4AAF-8F03-1B398599836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8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7169-B508-4EE3-A1AC-AA5E65CCA75C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C23-0ADC-48AA-8B16-D31031BA8F09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86CE3-711B-44AD-AF41-598F71FC60DB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36A-5665-41B6-A731-9A2442838CBE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40A2-61E1-45FB-BEA4-43F50D9292DC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0198-9AA4-4A34-98EE-BF0A410F8399}" type="datetime1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7E09-F53D-4F5A-95F1-F9C32E6453D2}" type="datetime1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2B6-6D41-49AF-9AC1-74F1BC59A163}" type="datetime1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62CE-F6A8-4A99-8533-5F1AEB011251}" type="datetime1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3D0C-5A02-4140-B1CA-0A44E1B1EB9D}" type="datetime1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1B53-4371-4A97-BEDD-441C80ED9953}" type="datetime1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1DB64-FEFA-483E-83AA-FD575C470B20}" type="datetime1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Harvard University Proprietary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A530-873A-4A38-96A0-F5029833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Efficiency Mid-Infrared Flat Lenses Based on </a:t>
            </a:r>
            <a:r>
              <a:rPr lang="en-US" sz="3600" dirty="0" err="1" smtClean="0"/>
              <a:t>Reflectarrays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and MEMS Scanning Devices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62200"/>
            <a:ext cx="7772400" cy="4114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MURI Update on September </a:t>
            </a:r>
            <a:r>
              <a:rPr lang="en-US" sz="2400" dirty="0" smtClean="0">
                <a:solidFill>
                  <a:schemeClr val="tx1"/>
                </a:solidFill>
              </a:rPr>
              <a:t>16, </a:t>
            </a:r>
            <a:r>
              <a:rPr lang="en-US" sz="2400" dirty="0">
                <a:solidFill>
                  <a:schemeClr val="tx1"/>
                </a:solidFill>
              </a:rPr>
              <a:t>2015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Shuyan </a:t>
            </a:r>
            <a:r>
              <a:rPr lang="en-US" sz="2400" b="1" dirty="0" smtClean="0">
                <a:solidFill>
                  <a:schemeClr val="tx1"/>
                </a:solidFill>
              </a:rPr>
              <a:t>Zhang,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F. Aieta, I. Gabay, A. She, T. Mansuripur, R. Khorasaninejad, D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Rousso</a:t>
            </a:r>
            <a:r>
              <a:rPr lang="en-US" sz="2400" dirty="0" smtClean="0">
                <a:solidFill>
                  <a:schemeClr val="tx1"/>
                </a:solidFill>
              </a:rPr>
              <a:t>, F</a:t>
            </a:r>
            <a:r>
              <a:rPr lang="en-US" sz="2400" dirty="0">
                <a:solidFill>
                  <a:schemeClr val="tx1"/>
                </a:solidFill>
              </a:rPr>
              <a:t>. Capasso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(Harvard University)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M. H. Kim and N. </a:t>
            </a:r>
            <a:r>
              <a:rPr lang="en-US" sz="2400" dirty="0" smtClean="0">
                <a:solidFill>
                  <a:schemeClr val="tx1"/>
                </a:solidFill>
              </a:rPr>
              <a:t>Yu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(Columbia University)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. Tapashree, I. W. Jung, D. Lopez 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(Argonne </a:t>
            </a:r>
            <a:r>
              <a:rPr lang="en-US" sz="2400" dirty="0">
                <a:solidFill>
                  <a:schemeClr val="tx1"/>
                </a:solidFill>
              </a:rPr>
              <a:t>National </a:t>
            </a:r>
            <a:r>
              <a:rPr lang="en-US" sz="2400" dirty="0" smtClean="0">
                <a:solidFill>
                  <a:schemeClr val="tx1"/>
                </a:solidFill>
              </a:rPr>
              <a:t>Laboratory)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8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919032" y="3129544"/>
            <a:ext cx="2106653" cy="708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16325" y="1959210"/>
            <a:ext cx="2106653" cy="11703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298"/>
            <a:ext cx="4572000" cy="3429000"/>
          </a:xfrm>
          <a:prstGeom prst="rect">
            <a:avLst/>
          </a:prstGeom>
        </p:spPr>
      </p:pic>
      <p:sp>
        <p:nvSpPr>
          <p:cNvPr id="15" name="Teardrop 14"/>
          <p:cNvSpPr>
            <a:spLocks noChangeAspect="1"/>
          </p:cNvSpPr>
          <p:nvPr/>
        </p:nvSpPr>
        <p:spPr>
          <a:xfrm rot="8044122">
            <a:off x="1016270" y="1563848"/>
            <a:ext cx="1882604" cy="1875955"/>
          </a:xfrm>
          <a:prstGeom prst="teardrop">
            <a:avLst>
              <a:gd name="adj" fmla="val 643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16325" y="1026262"/>
            <a:ext cx="2106653" cy="2947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6324" y="959346"/>
            <a:ext cx="2106653" cy="66916"/>
          </a:xfrm>
          <a:prstGeom prst="rect">
            <a:avLst/>
          </a:prstGeom>
          <a:solidFill>
            <a:srgbClr val="FFBF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491034" y="984281"/>
            <a:ext cx="1002425" cy="0"/>
          </a:xfrm>
          <a:prstGeom prst="line">
            <a:avLst/>
          </a:prstGeom>
          <a:ln w="76200" cmpd="sng">
            <a:solidFill>
              <a:schemeClr val="bg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16324" y="1277478"/>
            <a:ext cx="2106653" cy="209444"/>
          </a:xfrm>
          <a:prstGeom prst="rect">
            <a:avLst/>
          </a:prstGeom>
          <a:solidFill>
            <a:srgbClr val="FFBF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16324" y="1819489"/>
            <a:ext cx="2106653" cy="1397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6324" y="1460685"/>
            <a:ext cx="2106653" cy="3588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372667" y="2680503"/>
            <a:ext cx="404694" cy="34886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924219" y="246716"/>
            <a:ext cx="405799" cy="3583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302892" y="6252307"/>
            <a:ext cx="404694" cy="34886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854444" y="3818520"/>
            <a:ext cx="405799" cy="35837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344757" y="5211005"/>
            <a:ext cx="404694" cy="1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854446" y="5211005"/>
            <a:ext cx="405797" cy="1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86558" y="2964214"/>
            <a:ext cx="145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1190 um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47008" y="6519446"/>
            <a:ext cx="145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1190 um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05143" y="4999857"/>
            <a:ext cx="145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800 um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7008" y="68075"/>
            <a:ext cx="145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Backside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7008" y="3509673"/>
            <a:ext cx="145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Frontside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244" y="54118"/>
            <a:ext cx="449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Making a flat lens membrane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" y="3443599"/>
            <a:ext cx="4572000" cy="3429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9516" y="3536532"/>
            <a:ext cx="10829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Frontside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after etch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62290" y="3561051"/>
            <a:ext cx="14513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Mag 100 x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NA 0.9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4138" y="851998"/>
            <a:ext cx="137598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Au	 50 nm</a:t>
            </a:r>
          </a:p>
          <a:p>
            <a:r>
              <a:rPr lang="en-US" sz="1100" dirty="0" smtClean="0"/>
              <a:t>SiO2 	400 nm</a:t>
            </a:r>
          </a:p>
          <a:p>
            <a:endParaRPr lang="en-US" sz="300" dirty="0"/>
          </a:p>
          <a:p>
            <a:r>
              <a:rPr lang="en-US" sz="1100" dirty="0" smtClean="0"/>
              <a:t>Au 	200 nm</a:t>
            </a:r>
          </a:p>
          <a:p>
            <a:endParaRPr lang="en-US" sz="1100" dirty="0"/>
          </a:p>
          <a:p>
            <a:r>
              <a:rPr lang="en-US" sz="1100" dirty="0" smtClean="0"/>
              <a:t>Silicon 	2000 nm</a:t>
            </a:r>
          </a:p>
          <a:p>
            <a:r>
              <a:rPr lang="en-US" sz="1100" dirty="0" smtClean="0"/>
              <a:t>SiO2 	200 nm</a:t>
            </a:r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 smtClean="0"/>
          </a:p>
          <a:p>
            <a:r>
              <a:rPr lang="en-US" sz="1100" dirty="0" smtClean="0"/>
              <a:t>Silicon 	600000 nm</a:t>
            </a:r>
            <a:endParaRPr lang="en-US" sz="1100" dirty="0"/>
          </a:p>
          <a:p>
            <a:endParaRPr lang="en-US" dirty="0" smtClean="0"/>
          </a:p>
          <a:p>
            <a:endParaRPr lang="en-US" sz="1100" dirty="0"/>
          </a:p>
          <a:p>
            <a:r>
              <a:rPr lang="en-US" sz="1100" dirty="0" smtClean="0"/>
              <a:t>SiO2 	110 nm</a:t>
            </a:r>
            <a:endParaRPr lang="en-US" sz="1100" dirty="0"/>
          </a:p>
        </p:txBody>
      </p:sp>
      <p:sp>
        <p:nvSpPr>
          <p:cNvPr id="10" name="Left Bracket 9"/>
          <p:cNvSpPr/>
          <p:nvPr/>
        </p:nvSpPr>
        <p:spPr>
          <a:xfrm>
            <a:off x="508000" y="984281"/>
            <a:ext cx="386997" cy="97492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199042" y="1239223"/>
            <a:ext cx="97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membrane 2.85 um</a:t>
            </a:r>
            <a:endParaRPr lang="en-US" sz="1200" dirty="0"/>
          </a:p>
        </p:txBody>
      </p:sp>
      <p:sp>
        <p:nvSpPr>
          <p:cNvPr id="51" name="Up Arrow 50"/>
          <p:cNvSpPr/>
          <p:nvPr/>
        </p:nvSpPr>
        <p:spPr>
          <a:xfrm>
            <a:off x="1398697" y="2277332"/>
            <a:ext cx="1094762" cy="923068"/>
          </a:xfrm>
          <a:prstGeom prst="upArrow">
            <a:avLst/>
          </a:prstGeom>
          <a:solidFill>
            <a:schemeClr val="accent3"/>
          </a:solidFill>
          <a:ln>
            <a:noFill/>
          </a:ln>
          <a:effectLst>
            <a:outerShdw blurRad="63500" dir="20040000" kx="2700000" rotWithShape="0">
              <a:schemeClr val="accent3">
                <a:alpha val="15000"/>
              </a:scheme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648185" y="2660036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XeF</a:t>
            </a:r>
            <a:r>
              <a:rPr lang="en-US" baseline="-25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9497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9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2514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Design &amp; fabricate a flat lens in the mid-</a:t>
            </a:r>
            <a:r>
              <a:rPr lang="en-US" dirty="0" err="1" smtClean="0"/>
              <a:t>ir</a:t>
            </a:r>
            <a:r>
              <a:rPr lang="en-US" dirty="0" smtClean="0"/>
              <a:t> (4.6 </a:t>
            </a:r>
            <a:r>
              <a:rPr lang="en-US" dirty="0" err="1" smtClean="0"/>
              <a:t>μm</a:t>
            </a:r>
            <a:r>
              <a:rPr lang="en-US" dirty="0" smtClean="0"/>
              <a:t>): </a:t>
            </a:r>
          </a:p>
          <a:p>
            <a:pPr lvl="1"/>
            <a:r>
              <a:rPr lang="en-US" dirty="0" smtClean="0"/>
              <a:t>High focusing efficiency</a:t>
            </a:r>
          </a:p>
          <a:p>
            <a:pPr lvl="1"/>
            <a:r>
              <a:rPr lang="en-US" dirty="0" smtClean="0"/>
              <a:t>Simple fabrication steps</a:t>
            </a:r>
          </a:p>
          <a:p>
            <a:pPr lvl="1"/>
            <a:r>
              <a:rPr lang="en-US" dirty="0"/>
              <a:t>Polarization independent</a:t>
            </a:r>
          </a:p>
          <a:p>
            <a:pPr lvl="1"/>
            <a:r>
              <a:rPr lang="en-US" dirty="0" smtClean="0"/>
              <a:t>CMOS compatible: large scale applications</a:t>
            </a:r>
          </a:p>
          <a:p>
            <a:pPr lvl="1"/>
            <a:r>
              <a:rPr lang="en-US" dirty="0" smtClean="0"/>
              <a:t>MEMS based SLMs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&amp; Fabrication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178" y="5105400"/>
            <a:ext cx="314098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u="sng" dirty="0" smtClean="0"/>
              <a:t>Design parameters:</a:t>
            </a:r>
          </a:p>
          <a:p>
            <a:pPr>
              <a:spcBef>
                <a:spcPts val="600"/>
              </a:spcBef>
            </a:pPr>
            <a:r>
              <a:rPr lang="en-US" sz="1400" b="1" dirty="0" smtClean="0"/>
              <a:t>D</a:t>
            </a:r>
            <a:r>
              <a:rPr lang="en-US" sz="1400" dirty="0" smtClean="0"/>
              <a:t>=3.08 mm (size of lens, 1233 antennas)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sym typeface="Symbol" panose="05050102010706020507" pitchFamily="18" charset="2"/>
              </a:rPr>
              <a:t></a:t>
            </a:r>
            <a:r>
              <a:rPr lang="en-US" sz="1400" dirty="0" smtClean="0">
                <a:sym typeface="Symbol" panose="05050102010706020507" pitchFamily="18" charset="2"/>
              </a:rPr>
              <a:t>=45</a:t>
            </a:r>
            <a:r>
              <a:rPr lang="en-US" sz="1400" baseline="30000" dirty="0" smtClean="0">
                <a:sym typeface="Symbol" panose="05050102010706020507" pitchFamily="18" charset="2"/>
              </a:rPr>
              <a:t>o</a:t>
            </a:r>
            <a:r>
              <a:rPr lang="en-US" sz="1400" dirty="0" smtClean="0">
                <a:sym typeface="Symbol" panose="05050102010706020507" pitchFamily="18" charset="2"/>
              </a:rPr>
              <a:t> (beaming angle), </a:t>
            </a:r>
            <a:r>
              <a:rPr lang="en-US" sz="1400" b="1" dirty="0" smtClean="0"/>
              <a:t>h</a:t>
            </a:r>
            <a:r>
              <a:rPr lang="en-US" sz="1400" dirty="0" smtClean="0"/>
              <a:t>=400 nm</a:t>
            </a:r>
          </a:p>
          <a:p>
            <a:pPr>
              <a:spcBef>
                <a:spcPts val="600"/>
              </a:spcBef>
            </a:pPr>
            <a:r>
              <a:rPr lang="en-US" sz="1400" b="1" dirty="0" smtClean="0">
                <a:sym typeface="Symbol" panose="05050102010706020507" pitchFamily="18" charset="2"/>
              </a:rPr>
              <a:t>r</a:t>
            </a:r>
            <a:r>
              <a:rPr lang="en-US" sz="1400" dirty="0" smtClean="0">
                <a:sym typeface="Symbol" panose="05050102010706020507" pitchFamily="18" charset="2"/>
              </a:rPr>
              <a:t>=4 cm (focal distance)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220178" y="1202829"/>
            <a:ext cx="4559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Reflection mode:</a:t>
            </a:r>
          </a:p>
          <a:p>
            <a:r>
              <a:rPr lang="en-US" sz="1600" dirty="0" smtClean="0"/>
              <a:t>Focusing into a line at an angle like cylindrical lens</a:t>
            </a:r>
          </a:p>
          <a:p>
            <a:r>
              <a:rPr lang="en-US" sz="1600" dirty="0" smtClean="0"/>
              <a:t>Future: demonstration of spherical lens functionality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876800" y="2609671"/>
            <a:ext cx="4114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 smtClean="0"/>
              <a:t>Fabrication techniques: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E-beam evaporation, PECVD, deep-UV lithography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Materials: Au and SiO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1356717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Design principles:</a:t>
            </a:r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68" y="3963988"/>
            <a:ext cx="3291053" cy="249414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6" y="2219325"/>
            <a:ext cx="3017520" cy="2733675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13" y="3009423"/>
            <a:ext cx="1468755" cy="11250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61009" y="1985470"/>
                <a:ext cx="3825791" cy="395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𝒇𝒐𝒄𝒖𝒔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𝒅𝒆𝒇𝒍𝒆𝒄𝒕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009" y="1985470"/>
                <a:ext cx="3825791" cy="395558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66976" y="2667000"/>
            <a:ext cx="4114800" cy="3276600"/>
            <a:chOff x="1710069" y="1752600"/>
            <a:chExt cx="5681331" cy="4419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" t="5958" r="4001"/>
            <a:stretch/>
          </p:blipFill>
          <p:spPr>
            <a:xfrm>
              <a:off x="1710069" y="1752600"/>
              <a:ext cx="5681331" cy="4419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853069" y="3200400"/>
              <a:ext cx="3276600" cy="18288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5520069" y="3200400"/>
              <a:ext cx="60960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>
            <a:endCxn id="38" idx="1"/>
          </p:cNvCxnSpPr>
          <p:nvPr/>
        </p:nvCxnSpPr>
        <p:spPr>
          <a:xfrm flipV="1">
            <a:off x="5562600" y="2090420"/>
            <a:ext cx="1143000" cy="1414780"/>
          </a:xfrm>
          <a:prstGeom prst="line">
            <a:avLst/>
          </a:prstGeom>
          <a:ln w="19050">
            <a:solidFill>
              <a:schemeClr val="accent5"/>
            </a:solidFill>
            <a:headEnd type="oval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37673"/>
              </p:ext>
            </p:extLst>
          </p:nvPr>
        </p:nvGraphicFramePr>
        <p:xfrm>
          <a:off x="581025" y="5006340"/>
          <a:ext cx="13716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 smtClean="0"/>
                        <a:t>Source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Fabry</a:t>
                      </a:r>
                      <a:r>
                        <a:rPr lang="en-US" sz="1200" dirty="0" smtClean="0"/>
                        <a:t>-Perot QCL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4.6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l-GR" sz="1200" baseline="0" dirty="0" smtClean="0"/>
                        <a:t>μ</a:t>
                      </a:r>
                      <a:r>
                        <a:rPr lang="en-US" sz="1200" baseline="0" dirty="0" smtClean="0"/>
                        <a:t>m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5" name="Straight Connector 34"/>
          <p:cNvCxnSpPr>
            <a:endCxn id="26" idx="3"/>
          </p:cNvCxnSpPr>
          <p:nvPr/>
        </p:nvCxnSpPr>
        <p:spPr>
          <a:xfrm flipH="1">
            <a:off x="1952625" y="5191760"/>
            <a:ext cx="942976" cy="228600"/>
          </a:xfrm>
          <a:prstGeom prst="line">
            <a:avLst/>
          </a:prstGeom>
          <a:ln w="19050">
            <a:solidFill>
              <a:schemeClr val="accent5"/>
            </a:solidFill>
            <a:headEnd type="oval" w="med" len="med"/>
            <a:tailEnd type="none" w="med" len="med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189494"/>
              </p:ext>
            </p:extLst>
          </p:nvPr>
        </p:nvGraphicFramePr>
        <p:xfrm>
          <a:off x="6705600" y="1676400"/>
          <a:ext cx="18288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 smtClean="0"/>
                        <a:t>Lens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Multiple lenses</a:t>
                      </a:r>
                      <a:r>
                        <a:rPr lang="en-US" sz="1200" baseline="0" dirty="0" smtClean="0"/>
                        <a:t> on a 6-inch wafer</a:t>
                      </a: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30505"/>
              </p:ext>
            </p:extLst>
          </p:nvPr>
        </p:nvGraphicFramePr>
        <p:xfrm>
          <a:off x="123825" y="2829560"/>
          <a:ext cx="18288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 smtClean="0"/>
                        <a:t>Signal collection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Lock-in amplifier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PC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Straight Connector 16"/>
          <p:cNvCxnSpPr>
            <a:endCxn id="16" idx="3"/>
          </p:cNvCxnSpPr>
          <p:nvPr/>
        </p:nvCxnSpPr>
        <p:spPr>
          <a:xfrm flipH="1" flipV="1">
            <a:off x="1952625" y="3243580"/>
            <a:ext cx="714375" cy="163611"/>
          </a:xfrm>
          <a:prstGeom prst="line">
            <a:avLst/>
          </a:prstGeom>
          <a:ln w="19050">
            <a:solidFill>
              <a:schemeClr val="accent5"/>
            </a:solidFill>
            <a:headEnd type="oval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004871"/>
              </p:ext>
            </p:extLst>
          </p:nvPr>
        </p:nvGraphicFramePr>
        <p:xfrm>
          <a:off x="2133600" y="1414782"/>
          <a:ext cx="18288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Scanning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Motorized rotational &amp; translational stages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Connector 21"/>
          <p:cNvCxnSpPr>
            <a:endCxn id="21" idx="3"/>
          </p:cNvCxnSpPr>
          <p:nvPr/>
        </p:nvCxnSpPr>
        <p:spPr>
          <a:xfrm flipH="1" flipV="1">
            <a:off x="3962400" y="1828802"/>
            <a:ext cx="304800" cy="2043428"/>
          </a:xfrm>
          <a:prstGeom prst="line">
            <a:avLst/>
          </a:prstGeom>
          <a:ln w="19050">
            <a:solidFill>
              <a:schemeClr val="accent5"/>
            </a:solidFill>
            <a:headEnd type="oval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20257"/>
              </p:ext>
            </p:extLst>
          </p:nvPr>
        </p:nvGraphicFramePr>
        <p:xfrm>
          <a:off x="6988558" y="4124960"/>
          <a:ext cx="1828800" cy="8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u="sng" dirty="0" smtClean="0"/>
                        <a:t>Detector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TE-cooled detector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50 µm pinhole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4" name="Straight Connector 23"/>
          <p:cNvCxnSpPr>
            <a:endCxn id="23" idx="1"/>
          </p:cNvCxnSpPr>
          <p:nvPr/>
        </p:nvCxnSpPr>
        <p:spPr>
          <a:xfrm>
            <a:off x="5029200" y="3872230"/>
            <a:ext cx="1959358" cy="666750"/>
          </a:xfrm>
          <a:prstGeom prst="line">
            <a:avLst/>
          </a:prstGeom>
          <a:ln w="19050">
            <a:solidFill>
              <a:schemeClr val="accent5"/>
            </a:solidFill>
            <a:headEnd type="oval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vs Simulation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4040188" cy="3951288"/>
          </a:xfrm>
        </p:spPr>
        <p:txBody>
          <a:bodyPr/>
          <a:lstStyle/>
          <a:p>
            <a:r>
              <a:rPr lang="en-US" dirty="0" smtClean="0"/>
              <a:t>Angle scan: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951288"/>
          </a:xfrm>
        </p:spPr>
        <p:txBody>
          <a:bodyPr/>
          <a:lstStyle/>
          <a:p>
            <a:r>
              <a:rPr lang="en-US" dirty="0" smtClean="0"/>
              <a:t>X’ Scan:</a:t>
            </a:r>
            <a:endParaRPr lang="en-US" dirty="0"/>
          </a:p>
        </p:txBody>
      </p:sp>
      <p:pic>
        <p:nvPicPr>
          <p:cNvPr id="28" name="Picture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31" y="3288348"/>
            <a:ext cx="3931920" cy="32918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57800" y="3581400"/>
            <a:ext cx="1562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Full beam waist </a:t>
            </a:r>
            <a:r>
              <a:rPr lang="en-US" sz="1400" dirty="0" smtClean="0"/>
              <a:t>@ 1/e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1</a:t>
            </a:r>
            <a:r>
              <a:rPr lang="en-US" altLang="zh-CN" sz="1400" dirty="0" smtClean="0"/>
              <a:t>85</a:t>
            </a:r>
            <a:r>
              <a:rPr lang="en-US" sz="1400" dirty="0" smtClean="0"/>
              <a:t> </a:t>
            </a:r>
            <a:r>
              <a:rPr lang="el-GR" sz="1400" dirty="0"/>
              <a:t>μ</a:t>
            </a:r>
            <a:r>
              <a:rPr lang="en-US" sz="1400" dirty="0"/>
              <a:t>m</a:t>
            </a:r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90" y="1394778"/>
            <a:ext cx="2259575" cy="1828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51" y="1389790"/>
            <a:ext cx="2424568" cy="182880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7" y="3265488"/>
            <a:ext cx="3931920" cy="320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Straight Connector 6"/>
          <p:cNvSpPr/>
          <p:nvPr/>
        </p:nvSpPr>
        <p:spPr>
          <a:xfrm>
            <a:off x="838200" y="3992227"/>
            <a:ext cx="67056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7"/>
          <p:cNvSpPr/>
          <p:nvPr/>
        </p:nvSpPr>
        <p:spPr>
          <a:xfrm>
            <a:off x="838200" y="2057400"/>
            <a:ext cx="6705600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794006" y="1570373"/>
            <a:ext cx="2834632" cy="457203"/>
          </a:xfrm>
          <a:custGeom>
            <a:avLst/>
            <a:gdLst>
              <a:gd name="connsiteX0" fmla="*/ 76216 w 2834632"/>
              <a:gd name="connsiteY0" fmla="*/ 0 h 457203"/>
              <a:gd name="connsiteX1" fmla="*/ 2758416 w 2834632"/>
              <a:gd name="connsiteY1" fmla="*/ 0 h 457203"/>
              <a:gd name="connsiteX2" fmla="*/ 2834632 w 2834632"/>
              <a:gd name="connsiteY2" fmla="*/ 76216 h 457203"/>
              <a:gd name="connsiteX3" fmla="*/ 2834632 w 2834632"/>
              <a:gd name="connsiteY3" fmla="*/ 457203 h 457203"/>
              <a:gd name="connsiteX4" fmla="*/ 2834632 w 2834632"/>
              <a:gd name="connsiteY4" fmla="*/ 457203 h 457203"/>
              <a:gd name="connsiteX5" fmla="*/ 0 w 2834632"/>
              <a:gd name="connsiteY5" fmla="*/ 457203 h 457203"/>
              <a:gd name="connsiteX6" fmla="*/ 0 w 2834632"/>
              <a:gd name="connsiteY6" fmla="*/ 457203 h 457203"/>
              <a:gd name="connsiteX7" fmla="*/ 0 w 2834632"/>
              <a:gd name="connsiteY7" fmla="*/ 76216 h 457203"/>
              <a:gd name="connsiteX8" fmla="*/ 76216 w 2834632"/>
              <a:gd name="connsiteY8" fmla="*/ 0 h 45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632" h="457203">
                <a:moveTo>
                  <a:pt x="76216" y="0"/>
                </a:moveTo>
                <a:lnTo>
                  <a:pt x="2758416" y="0"/>
                </a:lnTo>
                <a:cubicBezTo>
                  <a:pt x="2800509" y="0"/>
                  <a:pt x="2834632" y="34123"/>
                  <a:pt x="2834632" y="76216"/>
                </a:cubicBezTo>
                <a:lnTo>
                  <a:pt x="2834632" y="457203"/>
                </a:lnTo>
                <a:lnTo>
                  <a:pt x="2834632" y="457203"/>
                </a:lnTo>
                <a:lnTo>
                  <a:pt x="0" y="457203"/>
                </a:lnTo>
                <a:lnTo>
                  <a:pt x="0" y="457203"/>
                </a:lnTo>
                <a:lnTo>
                  <a:pt x="0" y="76216"/>
                </a:lnTo>
                <a:cubicBezTo>
                  <a:pt x="0" y="34123"/>
                  <a:pt x="34123" y="0"/>
                  <a:pt x="76216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43" tIns="68043" rIns="68043" bIns="4572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Summary of features</a:t>
            </a:r>
            <a:endParaRPr lang="en-US" sz="2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1066800" y="2057400"/>
            <a:ext cx="6705600" cy="1603000"/>
          </a:xfrm>
          <a:custGeom>
            <a:avLst/>
            <a:gdLst>
              <a:gd name="connsiteX0" fmla="*/ 0 w 6705600"/>
              <a:gd name="connsiteY0" fmla="*/ 0 h 1603000"/>
              <a:gd name="connsiteX1" fmla="*/ 6705600 w 6705600"/>
              <a:gd name="connsiteY1" fmla="*/ 0 h 1603000"/>
              <a:gd name="connsiteX2" fmla="*/ 6705600 w 6705600"/>
              <a:gd name="connsiteY2" fmla="*/ 1603000 h 1603000"/>
              <a:gd name="connsiteX3" fmla="*/ 0 w 6705600"/>
              <a:gd name="connsiteY3" fmla="*/ 1603000 h 1603000"/>
              <a:gd name="connsiteX4" fmla="*/ 0 w 6705600"/>
              <a:gd name="connsiteY4" fmla="*/ 0 h 160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0" h="1603000">
                <a:moveTo>
                  <a:pt x="0" y="0"/>
                </a:moveTo>
                <a:lnTo>
                  <a:pt x="6705600" y="0"/>
                </a:lnTo>
                <a:lnTo>
                  <a:pt x="6705600" y="1603000"/>
                </a:lnTo>
                <a:lnTo>
                  <a:pt x="0" y="160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Metasurface based flat lens that focuses </a:t>
            </a:r>
            <a:r>
              <a:rPr lang="en-US" sz="2000" kern="1200" dirty="0" err="1" smtClean="0"/>
              <a:t>ir</a:t>
            </a:r>
            <a:r>
              <a:rPr lang="en-US" sz="2000" kern="1200" dirty="0" smtClean="0"/>
              <a:t> light </a:t>
            </a:r>
            <a:r>
              <a:rPr lang="en-US" sz="2000" dirty="0" smtClean="0"/>
              <a:t>from 3 mm beam waist </a:t>
            </a:r>
            <a:r>
              <a:rPr lang="en-US" sz="2000" kern="1200" dirty="0" smtClean="0"/>
              <a:t>down to </a:t>
            </a:r>
            <a:r>
              <a:rPr lang="en-US" sz="2000" kern="1200" dirty="0" smtClean="0"/>
              <a:t>185 </a:t>
            </a:r>
            <a:r>
              <a:rPr lang="el-GR" sz="2000" kern="1200" dirty="0" smtClean="0"/>
              <a:t>μ</a:t>
            </a:r>
            <a:r>
              <a:rPr lang="en-US" sz="2000" kern="1200" dirty="0" smtClean="0"/>
              <a:t>m beam waist </a:t>
            </a:r>
            <a:endParaRPr lang="en-US" sz="20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dirty="0" smtClean="0"/>
              <a:t>The measured f</a:t>
            </a:r>
            <a:r>
              <a:rPr lang="en-US" sz="2000" kern="1200" dirty="0" smtClean="0"/>
              <a:t>ocusing efficiency is </a:t>
            </a:r>
            <a:r>
              <a:rPr lang="en-US" sz="2000" b="1" kern="1200" dirty="0" smtClean="0"/>
              <a:t>72%</a:t>
            </a:r>
            <a:r>
              <a:rPr lang="en-US" sz="2000" dirty="0"/>
              <a:t> </a:t>
            </a:r>
            <a:r>
              <a:rPr lang="en-US" sz="2000" dirty="0" smtClean="0"/>
              <a:t>and the simulated efficiency is </a:t>
            </a:r>
            <a:r>
              <a:rPr lang="en-US" sz="2000" b="1" kern="1200" dirty="0" smtClean="0"/>
              <a:t>80%</a:t>
            </a:r>
            <a:r>
              <a:rPr lang="en-US" sz="2000" kern="1200" dirty="0" smtClean="0"/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794006" y="3505200"/>
            <a:ext cx="2834632" cy="457203"/>
          </a:xfrm>
          <a:custGeom>
            <a:avLst/>
            <a:gdLst>
              <a:gd name="connsiteX0" fmla="*/ 76216 w 2834632"/>
              <a:gd name="connsiteY0" fmla="*/ 0 h 457203"/>
              <a:gd name="connsiteX1" fmla="*/ 2758416 w 2834632"/>
              <a:gd name="connsiteY1" fmla="*/ 0 h 457203"/>
              <a:gd name="connsiteX2" fmla="*/ 2834632 w 2834632"/>
              <a:gd name="connsiteY2" fmla="*/ 76216 h 457203"/>
              <a:gd name="connsiteX3" fmla="*/ 2834632 w 2834632"/>
              <a:gd name="connsiteY3" fmla="*/ 457203 h 457203"/>
              <a:gd name="connsiteX4" fmla="*/ 2834632 w 2834632"/>
              <a:gd name="connsiteY4" fmla="*/ 457203 h 457203"/>
              <a:gd name="connsiteX5" fmla="*/ 0 w 2834632"/>
              <a:gd name="connsiteY5" fmla="*/ 457203 h 457203"/>
              <a:gd name="connsiteX6" fmla="*/ 0 w 2834632"/>
              <a:gd name="connsiteY6" fmla="*/ 457203 h 457203"/>
              <a:gd name="connsiteX7" fmla="*/ 0 w 2834632"/>
              <a:gd name="connsiteY7" fmla="*/ 76216 h 457203"/>
              <a:gd name="connsiteX8" fmla="*/ 76216 w 2834632"/>
              <a:gd name="connsiteY8" fmla="*/ 0 h 45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4632" h="457203">
                <a:moveTo>
                  <a:pt x="76216" y="0"/>
                </a:moveTo>
                <a:lnTo>
                  <a:pt x="2758416" y="0"/>
                </a:lnTo>
                <a:cubicBezTo>
                  <a:pt x="2800509" y="0"/>
                  <a:pt x="2834632" y="34123"/>
                  <a:pt x="2834632" y="76216"/>
                </a:cubicBezTo>
                <a:lnTo>
                  <a:pt x="2834632" y="457203"/>
                </a:lnTo>
                <a:lnTo>
                  <a:pt x="2834632" y="457203"/>
                </a:lnTo>
                <a:lnTo>
                  <a:pt x="0" y="457203"/>
                </a:lnTo>
                <a:lnTo>
                  <a:pt x="0" y="457203"/>
                </a:lnTo>
                <a:lnTo>
                  <a:pt x="0" y="76216"/>
                </a:lnTo>
                <a:cubicBezTo>
                  <a:pt x="0" y="34123"/>
                  <a:pt x="34123" y="0"/>
                  <a:pt x="76216" y="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43" tIns="68043" rIns="68043" bIns="4572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Outlook</a:t>
            </a:r>
            <a:endParaRPr lang="en-US" sz="24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1066800" y="4035800"/>
            <a:ext cx="6705600" cy="688600"/>
          </a:xfrm>
          <a:custGeom>
            <a:avLst/>
            <a:gdLst>
              <a:gd name="connsiteX0" fmla="*/ 0 w 6705600"/>
              <a:gd name="connsiteY0" fmla="*/ 0 h 1603000"/>
              <a:gd name="connsiteX1" fmla="*/ 6705600 w 6705600"/>
              <a:gd name="connsiteY1" fmla="*/ 0 h 1603000"/>
              <a:gd name="connsiteX2" fmla="*/ 6705600 w 6705600"/>
              <a:gd name="connsiteY2" fmla="*/ 1603000 h 1603000"/>
              <a:gd name="connsiteX3" fmla="*/ 0 w 6705600"/>
              <a:gd name="connsiteY3" fmla="*/ 1603000 h 1603000"/>
              <a:gd name="connsiteX4" fmla="*/ 0 w 6705600"/>
              <a:gd name="connsiteY4" fmla="*/ 0 h 160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5600" h="1603000">
                <a:moveTo>
                  <a:pt x="0" y="0"/>
                </a:moveTo>
                <a:lnTo>
                  <a:pt x="6705600" y="0"/>
                </a:lnTo>
                <a:lnTo>
                  <a:pt x="6705600" y="1603000"/>
                </a:lnTo>
                <a:lnTo>
                  <a:pt x="0" y="1603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kern="1200" dirty="0" smtClean="0"/>
              <a:t>Applications in </a:t>
            </a:r>
            <a:r>
              <a:rPr lang="en-US" sz="2000" kern="1200" dirty="0" err="1" smtClean="0"/>
              <a:t>ir</a:t>
            </a:r>
            <a:r>
              <a:rPr lang="en-US" sz="2000" kern="1200" dirty="0" smtClean="0"/>
              <a:t> imaging, detection, and focused beam steering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000" b="1" dirty="0" smtClean="0"/>
              <a:t>MEMS scanners integrated with flat optics for compact imaging/scanning </a:t>
            </a:r>
            <a:r>
              <a:rPr lang="en-US" sz="2000" b="1" dirty="0" smtClean="0"/>
              <a:t>probes: </a:t>
            </a:r>
            <a:r>
              <a:rPr lang="en-US" sz="2000" dirty="0" smtClean="0"/>
              <a:t>collaboration </a:t>
            </a:r>
            <a:r>
              <a:rPr lang="en-US" sz="2000" dirty="0" smtClean="0"/>
              <a:t>with D. Lopez Group at Argonne National Lab (world leader in MEMS </a:t>
            </a:r>
            <a:r>
              <a:rPr lang="en-US" sz="2000" dirty="0" smtClean="0"/>
              <a:t>Technology)</a:t>
            </a:r>
            <a:endParaRPr lang="en-US" sz="2000" dirty="0" smtClean="0"/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" y="90487"/>
            <a:ext cx="9039646" cy="640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6538912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Slide adapted from Il </a:t>
            </a:r>
            <a:r>
              <a:rPr lang="en-US" sz="1200" dirty="0" err="1" smtClean="0"/>
              <a:t>Woong</a:t>
            </a:r>
            <a:r>
              <a:rPr lang="en-US" sz="1200" dirty="0" smtClean="0"/>
              <a:t> Jung (Argonne National Laboratory)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33800" y="3290887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Lens on membrane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786" y="61882"/>
            <a:ext cx="546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Nano-welding of flat lens on MEMS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3185" y="553013"/>
            <a:ext cx="3239346" cy="2791197"/>
            <a:chOff x="5614036" y="91359"/>
            <a:chExt cx="3239346" cy="27911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6617"/>
            <a:stretch/>
          </p:blipFill>
          <p:spPr>
            <a:xfrm>
              <a:off x="5614036" y="91359"/>
              <a:ext cx="3239346" cy="279119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27423" y="111901"/>
              <a:ext cx="1425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bare MEMS</a:t>
              </a:r>
              <a:endParaRPr lang="en-US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009575" y="1409104"/>
              <a:ext cx="1090084" cy="624417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9837077">
              <a:off x="6846409" y="1402674"/>
              <a:ext cx="1225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900 </a:t>
              </a:r>
              <a:r>
                <a:rPr lang="en-US" sz="1600" dirty="0" err="1" smtClean="0"/>
                <a:t>μm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0778" y="2969220"/>
            <a:ext cx="4232377" cy="3897590"/>
            <a:chOff x="4911623" y="2960410"/>
            <a:chExt cx="4232377" cy="3897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1623" y="2960410"/>
              <a:ext cx="4232377" cy="389759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6716949" y="3625981"/>
              <a:ext cx="535519" cy="18359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651026" y="3854879"/>
              <a:ext cx="535519" cy="18359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566872" y="4068477"/>
              <a:ext cx="535519" cy="18359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115507" y="5168922"/>
              <a:ext cx="535519" cy="18359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046654" y="5352516"/>
              <a:ext cx="535519" cy="18359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009574" y="3917548"/>
              <a:ext cx="1091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bg1"/>
                  </a:solidFill>
                </a:rPr>
                <a:t>weldings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53642" y="4439280"/>
              <a:ext cx="1225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probe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36715" y="915834"/>
            <a:ext cx="4880414" cy="4494366"/>
            <a:chOff x="31209" y="552755"/>
            <a:chExt cx="4880414" cy="44943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09" y="552755"/>
              <a:ext cx="4880414" cy="44943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1209" y="552755"/>
              <a:ext cx="2375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MEMS with lens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55267" y="1990138"/>
            <a:ext cx="3960348" cy="2428405"/>
            <a:chOff x="4895294" y="1572034"/>
            <a:chExt cx="3960348" cy="2428405"/>
          </a:xfrm>
        </p:grpSpPr>
        <p:grpSp>
          <p:nvGrpSpPr>
            <p:cNvPr id="49" name="Group 48"/>
            <p:cNvGrpSpPr/>
            <p:nvPr/>
          </p:nvGrpSpPr>
          <p:grpSpPr>
            <a:xfrm>
              <a:off x="4895294" y="1572034"/>
              <a:ext cx="3916274" cy="2267340"/>
              <a:chOff x="4895294" y="1572034"/>
              <a:chExt cx="3916274" cy="226734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643525" y="1572034"/>
                <a:ext cx="3168043" cy="371889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895294" y="3467485"/>
                <a:ext cx="3172662" cy="371889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5144614" y="1572034"/>
                <a:ext cx="498912" cy="1174227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8067956" y="1943923"/>
                <a:ext cx="743612" cy="1895451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4895295" y="2754720"/>
                <a:ext cx="307633" cy="712765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144614" y="2746261"/>
                <a:ext cx="58314" cy="8459"/>
              </a:xfrm>
              <a:prstGeom prst="line">
                <a:avLst/>
              </a:prstGeom>
              <a:ln w="12700" cmpd="sng">
                <a:solidFill>
                  <a:srgbClr val="FFFFFF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Up Arrow 49"/>
            <p:cNvSpPr/>
            <p:nvPr/>
          </p:nvSpPr>
          <p:spPr>
            <a:xfrm>
              <a:off x="8012935" y="3839374"/>
              <a:ext cx="81211" cy="161065"/>
            </a:xfrm>
            <a:prstGeom prst="upArrow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Up Arrow 50"/>
            <p:cNvSpPr/>
            <p:nvPr/>
          </p:nvSpPr>
          <p:spPr>
            <a:xfrm>
              <a:off x="8774431" y="2013773"/>
              <a:ext cx="81211" cy="186502"/>
            </a:xfrm>
            <a:prstGeom prst="upArrow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76817" y="3008956"/>
            <a:ext cx="237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MEMS with lens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89918" y="6313994"/>
            <a:ext cx="3681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Slide adapted from Roy </a:t>
            </a:r>
            <a:r>
              <a:rPr lang="en-US" sz="1200" dirty="0" err="1" smtClean="0"/>
              <a:t>Tapashree</a:t>
            </a:r>
            <a:endParaRPr lang="en-US" sz="1200" dirty="0" smtClean="0"/>
          </a:p>
          <a:p>
            <a:pPr algn="ctr"/>
            <a:r>
              <a:rPr lang="en-US" sz="1200" dirty="0" smtClean="0"/>
              <a:t>(Argonne National Laboratory)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5" y="15240"/>
            <a:ext cx="8806305" cy="6400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A530-873A-4A38-96A0-F5029833480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0" y="6538912"/>
            <a:ext cx="563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Slide adapted from Il </a:t>
            </a:r>
            <a:r>
              <a:rPr lang="en-US" sz="1200" dirty="0" err="1" smtClean="0"/>
              <a:t>Woong</a:t>
            </a:r>
            <a:r>
              <a:rPr lang="en-US" sz="1200" dirty="0" smtClean="0"/>
              <a:t> Jung (Argonne National Laboratory)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9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416</Words>
  <Application>Microsoft Office PowerPoint</Application>
  <PresentationFormat>On-screen Show (4:3)</PresentationFormat>
  <Paragraphs>111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Cambria Math</vt:lpstr>
      <vt:lpstr>Symbol</vt:lpstr>
      <vt:lpstr>Office Theme</vt:lpstr>
      <vt:lpstr>High Efficiency Mid-Infrared Flat Lenses Based on Reflectarrays  and MEMS Scanning Devices</vt:lpstr>
      <vt:lpstr>Our Goal</vt:lpstr>
      <vt:lpstr>Design &amp; Fabrication</vt:lpstr>
      <vt:lpstr>Experimental Setup</vt:lpstr>
      <vt:lpstr>Experiment vs Simulation</vt:lpstr>
      <vt:lpstr>Conclusion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</vt:vector>
  </TitlesOfParts>
  <Company>Harvard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Reflectarray Lens Updates</dc:title>
  <dc:creator>Shuyan Zhang</dc:creator>
  <cp:lastModifiedBy>SY Zhang</cp:lastModifiedBy>
  <cp:revision>283</cp:revision>
  <dcterms:created xsi:type="dcterms:W3CDTF">2014-12-19T01:45:30Z</dcterms:created>
  <dcterms:modified xsi:type="dcterms:W3CDTF">2015-09-16T16:24:15Z</dcterms:modified>
</cp:coreProperties>
</file>