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tags/tag3.xml" ContentType="application/vnd.openxmlformats-officedocument.presentationml.tags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tags/tag4.xml" ContentType="application/vnd.openxmlformats-officedocument.presentationml.tags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tags/tag5.xml" ContentType="application/vnd.openxmlformats-officedocument.presentationml.tags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3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6" r:id="rId3"/>
    <p:sldId id="284" r:id="rId4"/>
    <p:sldId id="285" r:id="rId5"/>
    <p:sldId id="301" r:id="rId6"/>
    <p:sldId id="303" r:id="rId7"/>
    <p:sldId id="279" r:id="rId8"/>
    <p:sldId id="300" r:id="rId9"/>
    <p:sldId id="267" r:id="rId10"/>
    <p:sldId id="290" r:id="rId11"/>
    <p:sldId id="280" r:id="rId12"/>
    <p:sldId id="270" r:id="rId13"/>
    <p:sldId id="271" r:id="rId14"/>
    <p:sldId id="281" r:id="rId15"/>
  </p:sldIdLst>
  <p:sldSz cx="12192000" cy="6858000"/>
  <p:notesSz cx="9236075" cy="7010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24" autoAdjust="0"/>
  </p:normalViewPr>
  <p:slideViewPr>
    <p:cSldViewPr snapToGrid="0">
      <p:cViewPr varScale="1">
        <p:scale>
          <a:sx n="168" d="100"/>
          <a:sy n="168" d="100"/>
        </p:scale>
        <p:origin x="-180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7" Type="http://schemas.openxmlformats.org/officeDocument/2006/relationships/image" Target="../media/image23.wmf"/><Relationship Id="rId8" Type="http://schemas.openxmlformats.org/officeDocument/2006/relationships/image" Target="../media/image24.wmf"/><Relationship Id="rId9" Type="http://schemas.openxmlformats.org/officeDocument/2006/relationships/image" Target="../media/image25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wmf"/><Relationship Id="rId5" Type="http://schemas.openxmlformats.org/officeDocument/2006/relationships/image" Target="../media/image46.wmf"/><Relationship Id="rId1" Type="http://schemas.openxmlformats.org/officeDocument/2006/relationships/image" Target="../media/image35.wmf"/><Relationship Id="rId2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D1D3D1F-A4B2-42CB-94DD-7C0E71590DA1}" type="datetimeFigureOut">
              <a:rPr lang="en-US" smtClean="0"/>
              <a:pPr/>
              <a:t>9/16/15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42A54E6-AA1F-46EC-B1B1-FC87CB5755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68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231639" y="1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5A72726E-D297-4DC6-8FB3-1E17A470746A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23608" y="3373754"/>
            <a:ext cx="7388860" cy="2760346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0CA5A63-9A78-4374-A901-7522EF6D91E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47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A5A63-9A78-4374-A901-7522EF6D91E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36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6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70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1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0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01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68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7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55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16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37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5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60323-C395-4101-8864-9C5A7F884D45}" type="datetimeFigureOut">
              <a:rPr lang="zh-CN" altLang="en-US" smtClean="0"/>
              <a:pPr/>
              <a:t>9/16/15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1E1C-5E50-4ACA-A095-089C90412A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9.gif"/><Relationship Id="rId5" Type="http://schemas.openxmlformats.org/officeDocument/2006/relationships/image" Target="../media/image60.gif"/><Relationship Id="rId6" Type="http://schemas.openxmlformats.org/officeDocument/2006/relationships/image" Target="../media/image61.gif"/><Relationship Id="rId7" Type="http://schemas.openxmlformats.org/officeDocument/2006/relationships/image" Target="../media/image62.gif"/><Relationship Id="rId8" Type="http://schemas.openxmlformats.org/officeDocument/2006/relationships/image" Target="../media/image63.png"/><Relationship Id="rId9" Type="http://schemas.openxmlformats.org/officeDocument/2006/relationships/image" Target="../media/image64.tif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oleObject" Target="../embeddings/oleObject31.bin"/><Relationship Id="rId8" Type="http://schemas.openxmlformats.org/officeDocument/2006/relationships/image" Target="../media/image9.wmf"/><Relationship Id="rId9" Type="http://schemas.openxmlformats.org/officeDocument/2006/relationships/image" Target="../media/image69.emf"/><Relationship Id="rId10" Type="http://schemas.openxmlformats.org/officeDocument/2006/relationships/image" Target="../media/image7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gif"/><Relationship Id="rId3" Type="http://schemas.openxmlformats.org/officeDocument/2006/relationships/image" Target="../media/image7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wmf"/><Relationship Id="rId20" Type="http://schemas.openxmlformats.org/officeDocument/2006/relationships/image" Target="../media/image12.emf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8.w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9.wmf"/><Relationship Id="rId14" Type="http://schemas.openxmlformats.org/officeDocument/2006/relationships/image" Target="../media/image13.png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0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1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2.bin"/><Relationship Id="rId20" Type="http://schemas.openxmlformats.org/officeDocument/2006/relationships/image" Target="../media/image30.png"/><Relationship Id="rId21" Type="http://schemas.openxmlformats.org/officeDocument/2006/relationships/oleObject" Target="../embeddings/oleObject16.bin"/><Relationship Id="rId22" Type="http://schemas.openxmlformats.org/officeDocument/2006/relationships/image" Target="../media/image23.wmf"/><Relationship Id="rId23" Type="http://schemas.openxmlformats.org/officeDocument/2006/relationships/image" Target="../media/image31.png"/><Relationship Id="rId24" Type="http://schemas.openxmlformats.org/officeDocument/2006/relationships/oleObject" Target="../embeddings/oleObject17.bin"/><Relationship Id="rId25" Type="http://schemas.openxmlformats.org/officeDocument/2006/relationships/image" Target="../media/image24.wmf"/><Relationship Id="rId26" Type="http://schemas.openxmlformats.org/officeDocument/2006/relationships/image" Target="../media/image32.png"/><Relationship Id="rId27" Type="http://schemas.openxmlformats.org/officeDocument/2006/relationships/oleObject" Target="../embeddings/oleObject18.bin"/><Relationship Id="rId28" Type="http://schemas.openxmlformats.org/officeDocument/2006/relationships/image" Target="../media/image25.wmf"/><Relationship Id="rId10" Type="http://schemas.openxmlformats.org/officeDocument/2006/relationships/image" Target="../media/image19.wmf"/><Relationship Id="rId11" Type="http://schemas.openxmlformats.org/officeDocument/2006/relationships/image" Target="../media/image27.png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20.wmf"/><Relationship Id="rId14" Type="http://schemas.openxmlformats.org/officeDocument/2006/relationships/image" Target="../media/image28.png"/><Relationship Id="rId15" Type="http://schemas.openxmlformats.org/officeDocument/2006/relationships/oleObject" Target="../embeddings/oleObject14.bin"/><Relationship Id="rId16" Type="http://schemas.openxmlformats.org/officeDocument/2006/relationships/image" Target="../media/image21.wmf"/><Relationship Id="rId17" Type="http://schemas.openxmlformats.org/officeDocument/2006/relationships/image" Target="../media/image29.png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22.wmf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4.w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35.wmf"/><Relationship Id="rId1" Type="http://schemas.openxmlformats.org/officeDocument/2006/relationships/vmlDrawing" Target="../drawings/vmlDrawing4.vml"/><Relationship Id="rId2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38.wmf"/><Relationship Id="rId1" Type="http://schemas.openxmlformats.org/officeDocument/2006/relationships/vmlDrawing" Target="../drawings/vmlDrawing5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gi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4.wmf"/><Relationship Id="rId9" Type="http://schemas.openxmlformats.org/officeDocument/2006/relationships/image" Target="../media/image40.png"/><Relationship Id="rId10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45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46.wmf"/><Relationship Id="rId15" Type="http://schemas.openxmlformats.org/officeDocument/2006/relationships/image" Target="../media/image48.gif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43.w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44.wm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gif"/><Relationship Id="rId12" Type="http://schemas.openxmlformats.org/officeDocument/2006/relationships/image" Target="../media/image58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gif"/><Relationship Id="rId10" Type="http://schemas.openxmlformats.org/officeDocument/2006/relationships/image" Target="../media/image5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01728" y="637579"/>
            <a:ext cx="9830937" cy="2379921"/>
          </a:xfrm>
        </p:spPr>
        <p:txBody>
          <a:bodyPr>
            <a:noAutofit/>
          </a:bodyPr>
          <a:lstStyle/>
          <a:p>
            <a:r>
              <a:rPr lang="en-US" altLang="zh-CN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Plasmonic Metasurface Using Structural Dispersion: Metasurface Metatronics</a:t>
            </a:r>
            <a:endParaRPr lang="zh-CN" altLang="en-US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92465" y="3756898"/>
            <a:ext cx="10040200" cy="595720"/>
          </a:xfrm>
        </p:spPr>
        <p:txBody>
          <a:bodyPr>
            <a:normAutofit/>
          </a:bodyPr>
          <a:lstStyle/>
          <a:p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Yue Li, Cristian D. </a:t>
            </a:r>
            <a:r>
              <a:rPr lang="en-US" altLang="zh-CN" b="1" i="1" dirty="0" err="1" smtClean="0">
                <a:latin typeface="Times New Roman" pitchFamily="18" charset="0"/>
                <a:cs typeface="Times New Roman" pitchFamily="18" charset="0"/>
              </a:rPr>
              <a:t>Giovampaola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, and Nader Engheta</a:t>
            </a:r>
            <a:endParaRPr lang="en-US" altLang="zh-CN" b="1" i="1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95870" y="4835831"/>
            <a:ext cx="6264068" cy="1120774"/>
            <a:chOff x="938632" y="4608304"/>
            <a:chExt cx="5463819" cy="1120552"/>
          </a:xfrm>
        </p:grpSpPr>
        <p:pic>
          <p:nvPicPr>
            <p:cNvPr id="5" name="Picture 29" descr="E:\1_UPENN\CONFERENCES AND MEETINGS\2013\APS-URSI 2013 - Orlando\Presentation\Images\penn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632" y="4608304"/>
              <a:ext cx="1251705" cy="112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190337" y="4707006"/>
              <a:ext cx="4212114" cy="92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800" dirty="0" smtClean="0"/>
                <a:t>Dept. </a:t>
              </a:r>
              <a:r>
                <a:rPr lang="en-US" altLang="en-US" sz="1800" dirty="0"/>
                <a:t>of Electrical and Systems Engineering</a:t>
              </a:r>
            </a:p>
            <a:p>
              <a:pPr algn="l" eaLnBrk="1" hangingPunct="1"/>
              <a:r>
                <a:rPr lang="en-US" altLang="en-US" sz="1800" dirty="0"/>
                <a:t>University of </a:t>
              </a:r>
              <a:r>
                <a:rPr lang="en-US" altLang="en-US" sz="1800" dirty="0" smtClean="0"/>
                <a:t>Pennsylvania</a:t>
              </a:r>
            </a:p>
            <a:p>
              <a:pPr algn="l" eaLnBrk="1" hangingPunct="1"/>
              <a:r>
                <a:rPr lang="en-US" altLang="en-US" sz="1800" dirty="0" smtClean="0"/>
                <a:t>Philadelphia</a:t>
              </a:r>
              <a:r>
                <a:rPr lang="en-US" altLang="en-US" sz="1800" dirty="0"/>
                <a:t>, PA, USA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6463" y="4498428"/>
            <a:ext cx="2908518" cy="19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1"/>
    </mc:Choice>
    <mc:Fallback xmlns="">
      <p:transition spd="slow" advTm="151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118267" y="61754"/>
            <a:ext cx="10515600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Lumped components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9758" y="1107086"/>
            <a:ext cx="3961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vector distribution: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051348" y="1144803"/>
            <a:ext cx="3180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=2.5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0.5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2" y="4568525"/>
            <a:ext cx="3118711" cy="17000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3" y="2429687"/>
            <a:ext cx="3151637" cy="1673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9" y="4568524"/>
            <a:ext cx="3118711" cy="17000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7" y="2439647"/>
            <a:ext cx="3121972" cy="17000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70437" y="197104"/>
            <a:ext cx="1926860" cy="2093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47" y="2812504"/>
            <a:ext cx="4473829" cy="314899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02474" y="1827645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32241" y="1808566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5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3"/>
    </mc:Choice>
    <mc:Fallback xmlns="">
      <p:transition spd="slow" advTm="212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>
            <a:spLocks/>
          </p:cNvSpPr>
          <p:nvPr/>
        </p:nvSpPr>
        <p:spPr>
          <a:xfrm>
            <a:off x="313640" y="34119"/>
            <a:ext cx="10085954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 resonators </a:t>
            </a:r>
            <a:r>
              <a:rPr lang="en-US" altLang="zh-CN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uisng</a:t>
            </a:r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WG metasurface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644" y="1058222"/>
            <a:ext cx="9029700" cy="3762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883" y="1302792"/>
            <a:ext cx="1302450" cy="16784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9114" y="3710161"/>
            <a:ext cx="3819525" cy="1762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82893" y="3580663"/>
            <a:ext cx="3507236" cy="2021119"/>
          </a:xfrm>
          <a:prstGeom prst="rect">
            <a:avLst/>
          </a:prstGeom>
        </p:spPr>
      </p:pic>
      <p:sp>
        <p:nvSpPr>
          <p:cNvPr id="12" name="平行四边形 11"/>
          <p:cNvSpPr/>
          <p:nvPr/>
        </p:nvSpPr>
        <p:spPr>
          <a:xfrm rot="1582666">
            <a:off x="2066171" y="152833"/>
            <a:ext cx="6636197" cy="5656747"/>
          </a:xfrm>
          <a:prstGeom prst="parallelogram">
            <a:avLst>
              <a:gd name="adj" fmla="val 110977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104772" y="2252796"/>
            <a:ext cx="575187" cy="135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Group 7187"/>
          <p:cNvGrpSpPr>
            <a:grpSpLocks/>
          </p:cNvGrpSpPr>
          <p:nvPr/>
        </p:nvGrpSpPr>
        <p:grpSpPr bwMode="auto">
          <a:xfrm>
            <a:off x="546109" y="4068283"/>
            <a:ext cx="488339" cy="631625"/>
            <a:chOff x="6477699" y="2073641"/>
            <a:chExt cx="489147" cy="631303"/>
          </a:xfrm>
        </p:grpSpPr>
        <p:cxnSp>
          <p:nvCxnSpPr>
            <p:cNvPr id="13" name="Straight Arrow Connector 7168"/>
            <p:cNvCxnSpPr>
              <a:cxnSpLocks noChangeShapeType="1"/>
            </p:cNvCxnSpPr>
            <p:nvPr/>
          </p:nvCxnSpPr>
          <p:spPr bwMode="auto">
            <a:xfrm>
              <a:off x="6540575" y="2073641"/>
              <a:ext cx="426271" cy="254233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5" name="Object 71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1650629"/>
                </p:ext>
              </p:extLst>
            </p:nvPr>
          </p:nvGraphicFramePr>
          <p:xfrm>
            <a:off x="6477699" y="2327874"/>
            <a:ext cx="377070" cy="377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9" name="Equation" r:id="rId7" imgW="152268" imgH="152268" progId="Equation.DSMT4">
                    <p:embed/>
                  </p:oleObj>
                </mc:Choice>
                <mc:Fallback>
                  <p:oleObj name="Equation" r:id="rId7" imgW="152268" imgH="152268" progId="Equation.DSMT4">
                    <p:embed/>
                    <p:pic>
                      <p:nvPicPr>
                        <p:cNvPr id="0" name="Picture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699" y="2327874"/>
                          <a:ext cx="377070" cy="3770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9317" y="5970344"/>
            <a:ext cx="1460820" cy="6224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0800000">
            <a:off x="10399594" y="5728984"/>
            <a:ext cx="1460820" cy="86381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551492" y="5480548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3200" dirty="0"/>
          </a:p>
        </p:txBody>
      </p:sp>
      <p:sp>
        <p:nvSpPr>
          <p:cNvPr id="18" name="矩形 17"/>
          <p:cNvSpPr/>
          <p:nvPr/>
        </p:nvSpPr>
        <p:spPr>
          <a:xfrm>
            <a:off x="7172447" y="548054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3200" dirty="0"/>
          </a:p>
        </p:txBody>
      </p:sp>
      <p:sp>
        <p:nvSpPr>
          <p:cNvPr id="19" name="矩形 18"/>
          <p:cNvSpPr/>
          <p:nvPr/>
        </p:nvSpPr>
        <p:spPr>
          <a:xfrm>
            <a:off x="9543115" y="6068920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9571819" y="5576116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922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6"/>
    </mc:Choice>
    <mc:Fallback xmlns="">
      <p:transition spd="slow" advTm="1311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0" y="1700638"/>
            <a:ext cx="5238750" cy="465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2" y="1741580"/>
            <a:ext cx="5238750" cy="46577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051048" y="989464"/>
            <a:ext cx="2375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Parallel LC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36562" y="1013993"/>
            <a:ext cx="2375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 LC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313640" y="34119"/>
            <a:ext cx="10085954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 resonator in WG </a:t>
            </a:r>
            <a:r>
              <a:rPr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metasurfaces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7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332690" y="269905"/>
            <a:ext cx="10085954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itchFamily="18" charset="0"/>
                <a:cs typeface="Times New Roman" pitchFamily="18" charset="0"/>
              </a:rPr>
              <a:t>Conclusion and future work</a:t>
            </a:r>
            <a:endParaRPr lang="zh-CN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41072" y="1680538"/>
            <a:ext cx="3240436" cy="13819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Plasmonics</a:t>
            </a:r>
            <a:endParaRPr lang="zh-CN" alt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881508" y="2245610"/>
            <a:ext cx="637803" cy="25177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519311" y="1680538"/>
            <a:ext cx="3240436" cy="13819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Material dispersion</a:t>
            </a:r>
            <a:endParaRPr lang="zh-C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397549" y="1680538"/>
            <a:ext cx="3451013" cy="13819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Metasurface metatronics</a:t>
            </a:r>
            <a:endParaRPr lang="zh-CN" alt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7759747" y="2245609"/>
            <a:ext cx="637803" cy="25177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右箭头 10"/>
          <p:cNvSpPr/>
          <p:nvPr/>
        </p:nvSpPr>
        <p:spPr>
          <a:xfrm rot="16200000">
            <a:off x="5585842" y="3260562"/>
            <a:ext cx="637803" cy="25177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519310" y="3711386"/>
            <a:ext cx="3240436" cy="13819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Waveguide metasurfaces</a:t>
            </a:r>
            <a:endParaRPr lang="zh-C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4550" y="3427441"/>
            <a:ext cx="2242588" cy="147260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32690" y="5348493"/>
            <a:ext cx="11797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Metasurface Metatronics: D-dot wires, inductors, capacitors, LC resonators; (already have)</a:t>
            </a:r>
            <a:endParaRPr lang="zh-CN" alt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0422" y="5809716"/>
            <a:ext cx="11859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Matching circuits, filters, and other complex metasurface circuit; (in future)</a:t>
            </a:r>
            <a:endParaRPr lang="zh-CN" alt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右箭头 20"/>
          <p:cNvSpPr/>
          <p:nvPr/>
        </p:nvSpPr>
        <p:spPr>
          <a:xfrm rot="5400000">
            <a:off x="6007062" y="3266598"/>
            <a:ext cx="637803" cy="25177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22" y="6305637"/>
            <a:ext cx="11859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 bed for optical metatronic circuits at a lower frequency. (in future)</a:t>
            </a:r>
            <a:endParaRPr lang="zh-CN" alt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355" y="3456766"/>
            <a:ext cx="3361186" cy="15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19" grpId="0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8541" y="2890610"/>
            <a:ext cx="5693229" cy="1325563"/>
          </a:xfrm>
        </p:spPr>
        <p:txBody>
          <a:bodyPr/>
          <a:lstStyle/>
          <a:p>
            <a:r>
              <a:rPr lang="en-US" altLang="zh-CN" b="1" i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Thank you very much!</a:t>
            </a:r>
            <a:endParaRPr lang="zh-CN" altLang="en-US" b="1" i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471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>
          <a:xfrm>
            <a:off x="258556" y="207961"/>
            <a:ext cx="11121867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itchFamily="18" charset="0"/>
                <a:cs typeface="Times New Roman" pitchFamily="18" charset="0"/>
              </a:rPr>
              <a:t>Plasmonics: material Dispersion</a:t>
            </a:r>
            <a:endParaRPr lang="zh-CN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www.problemsinelectrodynamics.com/images/articles/drude-model-metal-permittivity-conductivity/drude-model-metal-permittivity-conductivity-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90" y="2166894"/>
            <a:ext cx="5245496" cy="318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890530" y="617468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 smtClean="0"/>
              <a:t>P</a:t>
            </a:r>
            <a:r>
              <a:rPr lang="en-US" altLang="zh-CN" sz="1400" dirty="0"/>
              <a:t>. B. Johnson and R.W. Christy, Phys. Rev. B </a:t>
            </a:r>
            <a:r>
              <a:rPr lang="en-US" altLang="zh-CN" sz="1400" b="1" dirty="0"/>
              <a:t>6</a:t>
            </a:r>
            <a:r>
              <a:rPr lang="en-US" altLang="zh-CN" sz="1400" dirty="0"/>
              <a:t>, </a:t>
            </a:r>
            <a:r>
              <a:rPr lang="en-US" altLang="zh-CN" sz="1400" dirty="0" smtClean="0"/>
              <a:t>4370 (1972</a:t>
            </a:r>
            <a:r>
              <a:rPr lang="en-US" altLang="zh-CN" sz="1400" dirty="0"/>
              <a:t>).</a:t>
            </a:r>
            <a:endParaRPr lang="zh-CN" altLang="en-US" sz="1400" dirty="0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519635"/>
              </p:ext>
            </p:extLst>
          </p:nvPr>
        </p:nvGraphicFramePr>
        <p:xfrm>
          <a:off x="1510388" y="3184016"/>
          <a:ext cx="2979738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5" imgW="1358310" imgH="431613" progId="Equation.DSMT4">
                  <p:embed/>
                </p:oleObj>
              </mc:Choice>
              <mc:Fallback>
                <p:oleObj name="Equation" r:id="rId5" imgW="1358310" imgH="431613" progId="Equation.DSMT4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388" y="3184016"/>
                        <a:ext cx="2979738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37993" y="1382422"/>
            <a:ext cx="8260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err="1" smtClean="0">
                <a:latin typeface="Times New Roman" pitchFamily="18" charset="0"/>
                <a:cs typeface="Times New Roman" pitchFamily="18" charset="0"/>
              </a:rPr>
              <a:t>Drude</a:t>
            </a:r>
            <a:r>
              <a:rPr lang="en-US" altLang="zh-CN" sz="3200" b="1" i="1" dirty="0" smtClean="0">
                <a:latin typeface="Times New Roman" pitchFamily="18" charset="0"/>
                <a:cs typeface="Times New Roman" pitchFamily="18" charset="0"/>
              </a:rPr>
              <a:t> dispersion in optical, NIR, MIR domains</a:t>
            </a:r>
            <a:endParaRPr lang="zh-CN" alt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35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7"/>
    </mc:Choice>
    <mc:Fallback xmlns="">
      <p:transition spd="slow" advTm="230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>
          <a:xfrm>
            <a:off x="247539" y="174911"/>
            <a:ext cx="11121867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itchFamily="18" charset="0"/>
                <a:cs typeface="Times New Roman" pitchFamily="18" charset="0"/>
              </a:rPr>
              <a:t>Structural Dispersion:</a:t>
            </a:r>
            <a:endParaRPr lang="zh-CN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4" name="Group 7188"/>
          <p:cNvGrpSpPr>
            <a:grpSpLocks/>
          </p:cNvGrpSpPr>
          <p:nvPr/>
        </p:nvGrpSpPr>
        <p:grpSpPr bwMode="auto">
          <a:xfrm>
            <a:off x="952684" y="1018625"/>
            <a:ext cx="3473450" cy="2924175"/>
            <a:chOff x="5517580" y="620610"/>
            <a:chExt cx="3474020" cy="2924815"/>
          </a:xfrm>
        </p:grpSpPr>
        <p:graphicFrame>
          <p:nvGraphicFramePr>
            <p:cNvPr id="115" name="Object 32"/>
            <p:cNvGraphicFramePr>
              <a:graphicFrameLocks noChangeAspect="1"/>
            </p:cNvGraphicFramePr>
            <p:nvPr/>
          </p:nvGraphicFramePr>
          <p:xfrm>
            <a:off x="5517580" y="2127835"/>
            <a:ext cx="241300" cy="2654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0" name="Equation" r:id="rId4" imgW="126835" imgH="139518" progId="Equation.DSMT4">
                    <p:embed/>
                  </p:oleObj>
                </mc:Choice>
                <mc:Fallback>
                  <p:oleObj name="Equation" r:id="rId4" imgW="126835" imgH="139518" progId="Equation.DSMT4">
                    <p:embed/>
                    <p:pic>
                      <p:nvPicPr>
                        <p:cNvPr id="0" name="Picture 7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7580" y="2127835"/>
                          <a:ext cx="241300" cy="2654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6" name="Rectangle 39"/>
            <p:cNvSpPr/>
            <p:nvPr/>
          </p:nvSpPr>
          <p:spPr>
            <a:xfrm>
              <a:off x="5535120" y="1484730"/>
              <a:ext cx="3048000" cy="2060695"/>
            </a:xfrm>
            <a:prstGeom prst="rect">
              <a:avLst/>
            </a:prstGeom>
            <a:solidFill>
              <a:srgbClr val="915111"/>
            </a:solidFill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u="sng"/>
            </a:p>
          </p:txBody>
        </p:sp>
        <p:grpSp>
          <p:nvGrpSpPr>
            <p:cNvPr id="117" name="Group 4"/>
            <p:cNvGrpSpPr>
              <a:grpSpLocks/>
            </p:cNvGrpSpPr>
            <p:nvPr/>
          </p:nvGrpSpPr>
          <p:grpSpPr bwMode="auto">
            <a:xfrm>
              <a:off x="7848082" y="2393265"/>
              <a:ext cx="1143518" cy="1049177"/>
              <a:chOff x="7642815" y="4077090"/>
              <a:chExt cx="1143518" cy="1049177"/>
            </a:xfrm>
          </p:grpSpPr>
          <p:cxnSp>
            <p:nvCxnSpPr>
              <p:cNvPr id="120" name="Straight Arrow Connector 33"/>
              <p:cNvCxnSpPr/>
              <p:nvPr/>
            </p:nvCxnSpPr>
            <p:spPr>
              <a:xfrm>
                <a:off x="7884485" y="4717963"/>
                <a:ext cx="652570" cy="1095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34"/>
              <p:cNvCxnSpPr/>
              <p:nvPr/>
            </p:nvCxnSpPr>
            <p:spPr>
              <a:xfrm flipV="1">
                <a:off x="7889249" y="4297184"/>
                <a:ext cx="647807" cy="42554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35"/>
              <p:cNvCxnSpPr/>
              <p:nvPr/>
            </p:nvCxnSpPr>
            <p:spPr>
              <a:xfrm flipH="1" flipV="1">
                <a:off x="7884485" y="4108230"/>
                <a:ext cx="4764" cy="6144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aphicFrame>
            <p:nvGraphicFramePr>
              <p:cNvPr id="123" name="Object 36"/>
              <p:cNvGraphicFramePr>
                <a:graphicFrameLocks noChangeAspect="1"/>
              </p:cNvGraphicFramePr>
              <p:nvPr/>
            </p:nvGraphicFramePr>
            <p:xfrm>
              <a:off x="8445323" y="4860643"/>
              <a:ext cx="241477" cy="2656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581" name="Equation" r:id="rId6" imgW="126835" imgH="139518" progId="Equation.DSMT4">
                      <p:embed/>
                    </p:oleObj>
                  </mc:Choice>
                  <mc:Fallback>
                    <p:oleObj name="Equation" r:id="rId6" imgW="126835" imgH="139518" progId="Equation.DSMT4">
                      <p:embed/>
                      <p:pic>
                        <p:nvPicPr>
                          <p:cNvPr id="0" name="Picture 7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45323" y="4860643"/>
                            <a:ext cx="241477" cy="2656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37"/>
              <p:cNvGraphicFramePr>
                <a:graphicFrameLocks noChangeAspect="1"/>
              </p:cNvGraphicFramePr>
              <p:nvPr/>
            </p:nvGraphicFramePr>
            <p:xfrm>
              <a:off x="8521027" y="4175283"/>
              <a:ext cx="265306" cy="314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582" name="Equation" r:id="rId8" imgW="139579" imgH="164957" progId="Equation.DSMT4">
                      <p:embed/>
                    </p:oleObj>
                  </mc:Choice>
                  <mc:Fallback>
                    <p:oleObj name="Equation" r:id="rId8" imgW="139579" imgH="164957" progId="Equation.DSMT4">
                      <p:embed/>
                      <p:pic>
                        <p:nvPicPr>
                          <p:cNvPr id="0" name="Picture 7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21027" y="4175283"/>
                            <a:ext cx="265306" cy="31455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38"/>
              <p:cNvGraphicFramePr>
                <a:graphicFrameLocks noChangeAspect="1"/>
              </p:cNvGraphicFramePr>
              <p:nvPr/>
            </p:nvGraphicFramePr>
            <p:xfrm>
              <a:off x="7642815" y="4077090"/>
              <a:ext cx="216058" cy="2414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583" name="Equation" r:id="rId10" imgW="114102" imgH="126780" progId="Equation.DSMT4">
                      <p:embed/>
                    </p:oleObj>
                  </mc:Choice>
                  <mc:Fallback>
                    <p:oleObj name="Equation" r:id="rId10" imgW="114102" imgH="126780" progId="Equation.DSMT4">
                      <p:embed/>
                      <p:pic>
                        <p:nvPicPr>
                          <p:cNvPr id="0" name="Picture 7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42815" y="4077090"/>
                            <a:ext cx="216058" cy="2414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8" name="Rectangle 30"/>
            <p:cNvSpPr/>
            <p:nvPr/>
          </p:nvSpPr>
          <p:spPr>
            <a:xfrm>
              <a:off x="5535120" y="620610"/>
              <a:ext cx="3048000" cy="2060695"/>
            </a:xfrm>
            <a:prstGeom prst="rect">
              <a:avLst/>
            </a:prstGeom>
            <a:solidFill>
              <a:srgbClr val="915111"/>
            </a:solidFill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u="sng"/>
            </a:p>
          </p:txBody>
        </p:sp>
        <p:cxnSp>
          <p:nvCxnSpPr>
            <p:cNvPr id="119" name="Straight Arrow Connector 31"/>
            <p:cNvCxnSpPr/>
            <p:nvPr/>
          </p:nvCxnSpPr>
          <p:spPr>
            <a:xfrm>
              <a:off x="5784324" y="1817847"/>
              <a:ext cx="0" cy="868553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6" name="Group 7187"/>
          <p:cNvGrpSpPr>
            <a:grpSpLocks/>
          </p:cNvGrpSpPr>
          <p:nvPr/>
        </p:nvGrpSpPr>
        <p:grpSpPr bwMode="auto">
          <a:xfrm>
            <a:off x="1722416" y="2688377"/>
            <a:ext cx="1006475" cy="485775"/>
            <a:chOff x="6300240" y="2340042"/>
            <a:chExt cx="1008140" cy="485527"/>
          </a:xfrm>
        </p:grpSpPr>
        <p:cxnSp>
          <p:nvCxnSpPr>
            <p:cNvPr id="127" name="Straight Arrow Connector 7168"/>
            <p:cNvCxnSpPr>
              <a:cxnSpLocks noChangeShapeType="1"/>
            </p:cNvCxnSpPr>
            <p:nvPr/>
          </p:nvCxnSpPr>
          <p:spPr bwMode="auto">
            <a:xfrm>
              <a:off x="6300240" y="2340042"/>
              <a:ext cx="1008140" cy="16163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28" name="Object 7171"/>
            <p:cNvGraphicFramePr>
              <a:graphicFrameLocks noChangeAspect="1"/>
            </p:cNvGraphicFramePr>
            <p:nvPr/>
          </p:nvGraphicFramePr>
          <p:xfrm>
            <a:off x="6516270" y="2448499"/>
            <a:ext cx="377070" cy="377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4" name="Equation" r:id="rId12" imgW="152268" imgH="152268" progId="Equation.DSMT4">
                    <p:embed/>
                  </p:oleObj>
                </mc:Choice>
                <mc:Fallback>
                  <p:oleObj name="Equation" r:id="rId12" imgW="152268" imgH="152268" progId="Equation.DSMT4">
                    <p:embed/>
                    <p:pic>
                      <p:nvPicPr>
                        <p:cNvPr id="0" name="Picture 7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270" y="2448499"/>
                          <a:ext cx="377070" cy="3770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矩形 1"/>
          <p:cNvSpPr/>
          <p:nvPr/>
        </p:nvSpPr>
        <p:spPr>
          <a:xfrm>
            <a:off x="4140076" y="1043596"/>
            <a:ext cx="1951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altLang="zh-CN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mode: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386795" y="3010938"/>
                <a:ext cx="5893317" cy="1365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80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zh-CN" altLang="en-US" sz="28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CN" sz="2800" b="0" i="1" smtClean="0">
                          <a:latin typeface="Cambria Math" panose="02040503050406030204" pitchFamily="18" charset="0"/>
                        </a:rPr>
                        <m:t>ω</m:t>
                      </m:r>
                      <m:rad>
                        <m:radPr>
                          <m:degHide m:val="on"/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l-GR" altLang="zh-CN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altLang="zh-CN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l-GR" altLang="zh-CN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sz="2800" i="1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795" y="3010938"/>
                <a:ext cx="5893317" cy="1365374"/>
              </a:xfrm>
              <a:prstGeom prst="rect">
                <a:avLst/>
              </a:prstGeom>
              <a:blipFill rotWithShape="0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343848"/>
              </p:ext>
            </p:extLst>
          </p:nvPr>
        </p:nvGraphicFramePr>
        <p:xfrm>
          <a:off x="6569917" y="1074914"/>
          <a:ext cx="39893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5" name="Equation" r:id="rId15" imgW="1819080" imgH="228240" progId="Equation.3">
                  <p:embed/>
                </p:oleObj>
              </mc:Choice>
              <mc:Fallback>
                <p:oleObj name="Equation" r:id="rId15" imgW="1819080" imgH="228240" progId="Equation.3">
                  <p:embed/>
                  <p:pic>
                    <p:nvPicPr>
                      <p:cNvPr id="0" name="Picture 7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917" y="1074914"/>
                        <a:ext cx="39893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707687"/>
              </p:ext>
            </p:extLst>
          </p:nvPr>
        </p:nvGraphicFramePr>
        <p:xfrm>
          <a:off x="6569917" y="1578984"/>
          <a:ext cx="51244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6" name="Equation" r:id="rId17" imgW="2340360" imgH="255960" progId="Equation.DSMT4">
                  <p:embed/>
                </p:oleObj>
              </mc:Choice>
              <mc:Fallback>
                <p:oleObj name="Equation" r:id="rId17" imgW="2340360" imgH="255960" progId="Equation.DSMT4">
                  <p:embed/>
                  <p:pic>
                    <p:nvPicPr>
                      <p:cNvPr id="0" name="Picture 7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9917" y="1578984"/>
                        <a:ext cx="512445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004484"/>
              </p:ext>
            </p:extLst>
          </p:nvPr>
        </p:nvGraphicFramePr>
        <p:xfrm>
          <a:off x="6584852" y="2191966"/>
          <a:ext cx="545782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87" name="Equation" r:id="rId19" imgW="2486520" imgH="264960" progId="Equation.3">
                  <p:embed/>
                </p:oleObj>
              </mc:Choice>
              <mc:Fallback>
                <p:oleObj name="Equation" r:id="rId19" imgW="2486520" imgH="264960" progId="Equation.3">
                  <p:embed/>
                  <p:pic>
                    <p:nvPicPr>
                      <p:cNvPr id="0" name="Picture 7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852" y="2191966"/>
                        <a:ext cx="5457825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775702" y="4679065"/>
                <a:ext cx="3165546" cy="523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CN" sz="2800" i="1">
                          <a:latin typeface="Cambria Math" panose="02040503050406030204" pitchFamily="18" charset="0"/>
                        </a:rPr>
                        <m:t>ω</m:t>
                      </m:r>
                      <m:rad>
                        <m:radPr>
                          <m:degHide m:val="on"/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𝑎𝑐𝑡𝑢𝑎𝑙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l-GR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sz="2800" i="1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altLang="zh-CN" sz="2800" i="1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702" y="4679065"/>
                <a:ext cx="3165546" cy="523990"/>
              </a:xfrm>
              <a:prstGeom prst="rect">
                <a:avLst/>
              </a:prstGeom>
              <a:blipFill rotWithShape="0">
                <a:blip r:embed="rId2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370713" y="5359564"/>
                <a:ext cx="6323654" cy="963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</m:sub>
                      </m:sSub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zh-CN" alt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</m:sub>
                      </m:sSub>
                      <m:r>
                        <a:rPr lang="zh-CN" altLang="en-US" sz="28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zh-CN" alt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13" y="5359564"/>
                <a:ext cx="6323654" cy="963597"/>
              </a:xfrm>
              <a:prstGeom prst="rect">
                <a:avLst/>
              </a:prstGeom>
              <a:blipFill rotWithShape="0">
                <a:blip r:embed="rId2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7" y="4018142"/>
            <a:ext cx="3494137" cy="268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2096999" y="2270763"/>
                <a:ext cx="129381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</m:sub>
                      </m:sSub>
                    </m:oMath>
                  </m:oMathPara>
                </a14:m>
                <a:endPara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999" y="2270763"/>
                <a:ext cx="1293816" cy="523220"/>
              </a:xfrm>
              <a:prstGeom prst="rect">
                <a:avLst/>
              </a:prstGeom>
              <a:blipFill rotWithShape="0">
                <a:blip r:embed="rId2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9844383" y="6457402"/>
            <a:ext cx="2198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Rotman</a:t>
            </a:r>
            <a:r>
              <a:rPr lang="en-US" altLang="zh-CN" sz="1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IEEE TAP,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(1962).  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3774" y="5178238"/>
            <a:ext cx="1847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Waveguide metasurfaces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35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8"/>
    </mc:Choice>
    <mc:Fallback xmlns="">
      <p:transition spd="slow" advTm="558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313641" y="119826"/>
            <a:ext cx="10515600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Waveguide metasurfaces: mode coupling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E:\1_UPENN\CONFERENCES AND MEETINGS\2013\METAMATERIALS - Bordeaux\Presentation\Figures\couplin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05" y="1572721"/>
            <a:ext cx="6877051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19"/>
          <p:cNvGrpSpPr/>
          <p:nvPr/>
        </p:nvGrpSpPr>
        <p:grpSpPr>
          <a:xfrm>
            <a:off x="8687222" y="5269792"/>
            <a:ext cx="1677468" cy="1201685"/>
            <a:chOff x="90488" y="4537075"/>
            <a:chExt cx="1677468" cy="1201685"/>
          </a:xfrm>
        </p:grpSpPr>
        <p:cxnSp>
          <p:nvCxnSpPr>
            <p:cNvPr id="35" name="Straight Arrow Connector 7"/>
            <p:cNvCxnSpPr/>
            <p:nvPr/>
          </p:nvCxnSpPr>
          <p:spPr bwMode="auto">
            <a:xfrm flipV="1">
              <a:off x="755470" y="4546287"/>
              <a:ext cx="0" cy="97100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10"/>
            <p:cNvCxnSpPr/>
            <p:nvPr/>
          </p:nvCxnSpPr>
          <p:spPr bwMode="auto">
            <a:xfrm flipH="1" flipV="1">
              <a:off x="382894" y="4994449"/>
              <a:ext cx="360050" cy="535367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12"/>
            <p:cNvCxnSpPr/>
            <p:nvPr/>
          </p:nvCxnSpPr>
          <p:spPr bwMode="auto">
            <a:xfrm flipV="1">
              <a:off x="755470" y="5345265"/>
              <a:ext cx="931411" cy="17202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38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3462578"/>
                </p:ext>
              </p:extLst>
            </p:nvPr>
          </p:nvGraphicFramePr>
          <p:xfrm>
            <a:off x="1488426" y="5431277"/>
            <a:ext cx="279530" cy="307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66" name="Equation" r:id="rId5" imgW="126835" imgH="139518" progId="Equation.DSMT4">
                    <p:embed/>
                  </p:oleObj>
                </mc:Choice>
                <mc:Fallback>
                  <p:oleObj name="Equation" r:id="rId5" imgW="126835" imgH="139518" progId="Equation.DSMT4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426" y="5431277"/>
                          <a:ext cx="279530" cy="3074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5740580"/>
                </p:ext>
              </p:extLst>
            </p:nvPr>
          </p:nvGraphicFramePr>
          <p:xfrm>
            <a:off x="90488" y="4984750"/>
            <a:ext cx="306387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67" name="Equation" r:id="rId7" imgW="139579" imgH="164957" progId="Equation.DSMT4">
                    <p:embed/>
                  </p:oleObj>
                </mc:Choice>
                <mc:Fallback>
                  <p:oleObj name="Equation" r:id="rId7" imgW="139579" imgH="164957" progId="Equation.DSMT4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88" y="4984750"/>
                          <a:ext cx="306387" cy="363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9258644"/>
                </p:ext>
              </p:extLst>
            </p:nvPr>
          </p:nvGraphicFramePr>
          <p:xfrm>
            <a:off x="793750" y="4537075"/>
            <a:ext cx="250825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68" name="Equation" r:id="rId9" imgW="114102" imgH="126780" progId="Equation.DSMT4">
                    <p:embed/>
                  </p:oleObj>
                </mc:Choice>
                <mc:Fallback>
                  <p:oleObj name="Equation" r:id="rId9" imgW="114102" imgH="126780" progId="Equation.DSMT4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50" y="4537075"/>
                          <a:ext cx="250825" cy="2809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1"/>
          <p:cNvGrpSpPr/>
          <p:nvPr/>
        </p:nvGrpSpPr>
        <p:grpSpPr>
          <a:xfrm>
            <a:off x="6995740" y="4022986"/>
            <a:ext cx="572230" cy="1438275"/>
            <a:chOff x="6876320" y="3574830"/>
            <a:chExt cx="572230" cy="1438275"/>
          </a:xfrm>
        </p:grpSpPr>
        <p:pic>
          <p:nvPicPr>
            <p:cNvPr id="48" name="Picture 27" descr="E:\1_UPENN\CONFERENCES AND MEETINGS\2013\METAMATERIALS - Bordeaux\Presentation\Figures\coupling4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320" y="3574830"/>
              <a:ext cx="119063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9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212189"/>
                </p:ext>
              </p:extLst>
            </p:nvPr>
          </p:nvGraphicFramePr>
          <p:xfrm>
            <a:off x="6953250" y="4221163"/>
            <a:ext cx="495300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69" name="Equation" r:id="rId12" imgW="215806" imgH="228501" progId="Equation.DSMT4">
                    <p:embed/>
                  </p:oleObj>
                </mc:Choice>
                <mc:Fallback>
                  <p:oleObj name="Equation" r:id="rId12" imgW="215806" imgH="228501" progId="Equation.DSMT4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3250" y="4221163"/>
                          <a:ext cx="495300" cy="522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6"/>
          <p:cNvGrpSpPr/>
          <p:nvPr/>
        </p:nvGrpSpPr>
        <p:grpSpPr>
          <a:xfrm>
            <a:off x="5481336" y="2796891"/>
            <a:ext cx="578274" cy="1504950"/>
            <a:chOff x="2669413" y="2505062"/>
            <a:chExt cx="578274" cy="1504950"/>
          </a:xfrm>
        </p:grpSpPr>
        <p:pic>
          <p:nvPicPr>
            <p:cNvPr id="51" name="Picture 35" descr="E:\1_UPENN\CONFERENCES AND MEETINGS\2013\METAMATERIALS - Bordeaux\Presentation\Figures\coupling7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00" y="2505062"/>
              <a:ext cx="115887" cy="1504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2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942257"/>
                </p:ext>
              </p:extLst>
            </p:nvPr>
          </p:nvGraphicFramePr>
          <p:xfrm>
            <a:off x="2669413" y="2938463"/>
            <a:ext cx="436563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70" name="Equation" r:id="rId15" imgW="190500" imgH="228600" progId="Equation.DSMT4">
                    <p:embed/>
                  </p:oleObj>
                </mc:Choice>
                <mc:Fallback>
                  <p:oleObj name="Equation" r:id="rId15" imgW="190500" imgH="228600" progId="Equation.DSMT4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9413" y="2938463"/>
                          <a:ext cx="436563" cy="523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" name="Group 5"/>
          <p:cNvGrpSpPr/>
          <p:nvPr/>
        </p:nvGrpSpPr>
        <p:grpSpPr>
          <a:xfrm>
            <a:off x="5105523" y="2724881"/>
            <a:ext cx="870575" cy="1630362"/>
            <a:chOff x="3617913" y="2492870"/>
            <a:chExt cx="870575" cy="1630362"/>
          </a:xfrm>
        </p:grpSpPr>
        <p:pic>
          <p:nvPicPr>
            <p:cNvPr id="54" name="Picture 34" descr="E:\1_UPENN\CONFERENCES AND MEETINGS\2013\METAMATERIALS - Bordeaux\Presentation\Figures\coupling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00" y="2492870"/>
              <a:ext cx="636588" cy="1630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9409600"/>
                </p:ext>
              </p:extLst>
            </p:nvPr>
          </p:nvGraphicFramePr>
          <p:xfrm>
            <a:off x="3617913" y="3092450"/>
            <a:ext cx="465137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71" name="Equation" r:id="rId18" imgW="203112" imgH="241195" progId="Equation.DSMT4">
                    <p:embed/>
                  </p:oleObj>
                </mc:Choice>
                <mc:Fallback>
                  <p:oleObj name="Equation" r:id="rId18" imgW="203112" imgH="241195" progId="Equation.DSMT4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7913" y="3092450"/>
                          <a:ext cx="465137" cy="552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TextBox 8"/>
          <p:cNvSpPr txBox="1"/>
          <p:nvPr/>
        </p:nvSpPr>
        <p:spPr>
          <a:xfrm>
            <a:off x="7448972" y="5577302"/>
            <a:ext cx="743197" cy="442674"/>
          </a:xfrm>
          <a:prstGeom prst="roundRect">
            <a:avLst>
              <a:gd name="adj" fmla="val 28655"/>
            </a:avLst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TE</a:t>
            </a:r>
            <a:r>
              <a:rPr lang="en-US" baseline="-25000" dirty="0" smtClean="0">
                <a:solidFill>
                  <a:schemeClr val="accent5"/>
                </a:solidFill>
              </a:rPr>
              <a:t>10</a:t>
            </a:r>
            <a:endParaRPr lang="en-US" baseline="-25000" dirty="0">
              <a:solidFill>
                <a:schemeClr val="accent5"/>
              </a:solidFill>
            </a:endParaRPr>
          </a:p>
        </p:txBody>
      </p:sp>
      <p:grpSp>
        <p:nvGrpSpPr>
          <p:cNvPr id="57" name="Group 11"/>
          <p:cNvGrpSpPr/>
          <p:nvPr/>
        </p:nvGrpSpPr>
        <p:grpSpPr>
          <a:xfrm>
            <a:off x="5457572" y="2849799"/>
            <a:ext cx="1197923" cy="1508125"/>
            <a:chOff x="3969962" y="2617788"/>
            <a:chExt cx="1197923" cy="1508125"/>
          </a:xfrm>
        </p:grpSpPr>
        <p:pic>
          <p:nvPicPr>
            <p:cNvPr id="58" name="Picture 64" descr="E:\1_UPENN\CONFERENCES AND MEETINGS\2013\METAMATERIALS - Bordeaux\Presentation\Figures\coupling5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962" y="2617788"/>
              <a:ext cx="1011238" cy="150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59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5244081"/>
                </p:ext>
              </p:extLst>
            </p:nvPr>
          </p:nvGraphicFramePr>
          <p:xfrm>
            <a:off x="4644010" y="3121155"/>
            <a:ext cx="523875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72" name="Equation" r:id="rId21" imgW="228600" imgH="228600" progId="Equation.DSMT4">
                    <p:embed/>
                  </p:oleObj>
                </mc:Choice>
                <mc:Fallback>
                  <p:oleObj name="Equation" r:id="rId21" imgW="228600" imgH="228600" progId="Equation.DSMT4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10" y="3121155"/>
                          <a:ext cx="523875" cy="523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0" name="TextBox 39"/>
          <p:cNvSpPr txBox="1"/>
          <p:nvPr/>
        </p:nvSpPr>
        <p:spPr>
          <a:xfrm>
            <a:off x="5699617" y="2054191"/>
            <a:ext cx="823276" cy="477500"/>
          </a:xfrm>
          <a:prstGeom prst="roundRect">
            <a:avLst>
              <a:gd name="adj" fmla="val 28655"/>
            </a:avLst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TM</a:t>
            </a:r>
            <a:r>
              <a:rPr lang="en-US" baseline="-25000" dirty="0" smtClean="0">
                <a:solidFill>
                  <a:schemeClr val="accent5"/>
                </a:solidFill>
              </a:rPr>
              <a:t>10</a:t>
            </a:r>
            <a:endParaRPr lang="en-US" baseline="-25000" dirty="0">
              <a:solidFill>
                <a:schemeClr val="accent5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58617" y="2657475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4067627" y="2705831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4520682" y="2720186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5029692" y="2768542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7182917" y="2968837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7705865" y="3007667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5663443" y="2838813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6172453" y="2887169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6673907" y="2920481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8214875" y="3056023"/>
            <a:ext cx="45719" cy="14675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Group 2"/>
          <p:cNvGrpSpPr/>
          <p:nvPr/>
        </p:nvGrpSpPr>
        <p:grpSpPr>
          <a:xfrm>
            <a:off x="7088335" y="4021061"/>
            <a:ext cx="1092316" cy="1514475"/>
            <a:chOff x="5600725" y="3789050"/>
            <a:chExt cx="1092316" cy="1514475"/>
          </a:xfrm>
        </p:grpSpPr>
        <p:pic>
          <p:nvPicPr>
            <p:cNvPr id="42" name="Picture 3" descr="E:\1_UPENN\CONFERENCES AND MEETINGS\2013\METAMATERIALS - Bordeaux\Presentation\Figures\coupling3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725" y="3789050"/>
              <a:ext cx="7715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3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530099"/>
                </p:ext>
              </p:extLst>
            </p:nvPr>
          </p:nvGraphicFramePr>
          <p:xfrm>
            <a:off x="6228230" y="4546287"/>
            <a:ext cx="464811" cy="522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73" name="Equation" r:id="rId24" imgW="203112" imgH="228501" progId="Equation.DSMT4">
                    <p:embed/>
                  </p:oleObj>
                </mc:Choice>
                <mc:Fallback>
                  <p:oleObj name="Equation" r:id="rId24" imgW="203112" imgH="228501" progId="Equation.DSMT4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230" y="4546287"/>
                          <a:ext cx="464811" cy="5229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" name="Group 3"/>
          <p:cNvGrpSpPr/>
          <p:nvPr/>
        </p:nvGrpSpPr>
        <p:grpSpPr>
          <a:xfrm>
            <a:off x="6275510" y="4026616"/>
            <a:ext cx="1132706" cy="1503363"/>
            <a:chOff x="4787900" y="3794605"/>
            <a:chExt cx="1132706" cy="1503363"/>
          </a:xfrm>
        </p:grpSpPr>
        <p:pic>
          <p:nvPicPr>
            <p:cNvPr id="45" name="Picture 4" descr="E:\1_UPENN\CONFERENCES AND MEETINGS\2013\METAMATERIALS - Bordeaux\Presentation\Figures\coupling2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844" y="3794605"/>
              <a:ext cx="639762" cy="1503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46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846953"/>
                </p:ext>
              </p:extLst>
            </p:nvPr>
          </p:nvGraphicFramePr>
          <p:xfrm>
            <a:off x="4787900" y="4422775"/>
            <a:ext cx="523875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74" name="Equation" r:id="rId27" imgW="228600" imgH="241300" progId="Equation.DSMT4">
                    <p:embed/>
                  </p:oleObj>
                </mc:Choice>
                <mc:Fallback>
                  <p:oleObj name="Equation" r:id="rId27" imgW="228600" imgH="241300" progId="Equation.DSMT4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7900" y="4422775"/>
                          <a:ext cx="523875" cy="552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34669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15"/>
    </mc:Choice>
    <mc:Fallback xmlns="">
      <p:transition spd="slow" advTm="485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2" grpId="0" animBg="1"/>
      <p:bldP spid="61" grpId="0" animBg="1"/>
      <p:bldP spid="62" grpId="0" animBg="1"/>
      <p:bldP spid="63" grpId="0" animBg="1"/>
      <p:bldP spid="67" grpId="0" animBg="1"/>
      <p:bldP spid="68" grpId="0" animBg="1"/>
      <p:bldP spid="64" grpId="0" animBg="1"/>
      <p:bldP spid="65" grpId="0" animBg="1"/>
      <p:bldP spid="66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14" y="273270"/>
            <a:ext cx="10515600" cy="912922"/>
          </a:xfrm>
        </p:spPr>
        <p:txBody>
          <a:bodyPr>
            <a:normAutofit fontScale="90000"/>
          </a:bodyPr>
          <a:lstStyle/>
          <a:p>
            <a:r>
              <a:rPr lang="en-US" altLang="zh-C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properties using WG metasurfaces</a:t>
            </a:r>
            <a:endParaRPr lang="en-US" dirty="0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8036" r="7305"/>
          <a:stretch/>
        </p:blipFill>
        <p:spPr bwMode="auto">
          <a:xfrm>
            <a:off x="1858766" y="2297974"/>
            <a:ext cx="8783965" cy="38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1780858" y="2712442"/>
            <a:ext cx="2337560" cy="1379936"/>
            <a:chOff x="1547580" y="1772770"/>
            <a:chExt cx="2337560" cy="1379936"/>
          </a:xfrm>
        </p:grpSpPr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7949807"/>
                </p:ext>
              </p:extLst>
            </p:nvPr>
          </p:nvGraphicFramePr>
          <p:xfrm>
            <a:off x="1547580" y="1772770"/>
            <a:ext cx="2337560" cy="464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415" name="Equation" r:id="rId5" imgW="1218960" imgH="241200" progId="Equation.DSMT4">
                    <p:embed/>
                  </p:oleObj>
                </mc:Choice>
                <mc:Fallback>
                  <p:oleObj name="Equation" r:id="rId5" imgW="1218960" imgH="2412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580" y="1772770"/>
                          <a:ext cx="2337560" cy="4640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Connector 43"/>
            <p:cNvCxnSpPr/>
            <p:nvPr/>
          </p:nvCxnSpPr>
          <p:spPr>
            <a:xfrm>
              <a:off x="2830410" y="2314506"/>
              <a:ext cx="838200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414598" y="5028508"/>
            <a:ext cx="2376330" cy="1152160"/>
            <a:chOff x="4283960" y="4509150"/>
            <a:chExt cx="2376330" cy="1152160"/>
          </a:xfrm>
        </p:grpSpPr>
        <p:graphicFrame>
          <p:nvGraphicFramePr>
            <p:cNvPr id="4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2063566"/>
                </p:ext>
              </p:extLst>
            </p:nvPr>
          </p:nvGraphicFramePr>
          <p:xfrm>
            <a:off x="4359287" y="5157240"/>
            <a:ext cx="2301003" cy="504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416" name="Equation" r:id="rId7" imgW="1104840" imgH="241200" progId="Equation.DSMT4">
                    <p:embed/>
                  </p:oleObj>
                </mc:Choice>
                <mc:Fallback>
                  <p:oleObj name="Equation" r:id="rId7" imgW="1104840" imgH="24120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9287" y="5157240"/>
                          <a:ext cx="2301003" cy="5040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7" name="Straight Connector 46"/>
            <p:cNvCxnSpPr/>
            <p:nvPr/>
          </p:nvCxnSpPr>
          <p:spPr>
            <a:xfrm>
              <a:off x="4283960" y="4509150"/>
              <a:ext cx="581510" cy="6247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405298" y="4211310"/>
            <a:ext cx="4798730" cy="1215045"/>
            <a:chOff x="4698580" y="3686106"/>
            <a:chExt cx="4328100" cy="1215045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4698580" y="3686106"/>
              <a:ext cx="1865630" cy="6096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588280" y="3977821"/>
              <a:ext cx="243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Short electric dipole located 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/20 from the interface and parallel to it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004892" y="2886528"/>
            <a:ext cx="8527774" cy="2613991"/>
            <a:chOff x="298174" y="1143000"/>
            <a:chExt cx="8527774" cy="2613991"/>
          </a:xfrm>
        </p:grpSpPr>
        <p:sp>
          <p:nvSpPr>
            <p:cNvPr id="52" name="Freeform 51"/>
            <p:cNvSpPr/>
            <p:nvPr/>
          </p:nvSpPr>
          <p:spPr bwMode="auto">
            <a:xfrm>
              <a:off x="298174" y="1699591"/>
              <a:ext cx="8527774" cy="2057400"/>
            </a:xfrm>
            <a:custGeom>
              <a:avLst/>
              <a:gdLst>
                <a:gd name="connsiteX0" fmla="*/ 0 w 8527774"/>
                <a:gd name="connsiteY0" fmla="*/ 1451113 h 2057400"/>
                <a:gd name="connsiteX1" fmla="*/ 954156 w 8527774"/>
                <a:gd name="connsiteY1" fmla="*/ 2057400 h 2057400"/>
                <a:gd name="connsiteX2" fmla="*/ 8527774 w 8527774"/>
                <a:gd name="connsiteY2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27774" h="2057400">
                  <a:moveTo>
                    <a:pt x="0" y="1451113"/>
                  </a:moveTo>
                  <a:lnTo>
                    <a:pt x="954156" y="2057400"/>
                  </a:lnTo>
                  <a:lnTo>
                    <a:pt x="8527774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98174" y="1143000"/>
              <a:ext cx="8517835" cy="2007704"/>
            </a:xfrm>
            <a:custGeom>
              <a:avLst/>
              <a:gdLst>
                <a:gd name="connsiteX0" fmla="*/ 0 w 8517835"/>
                <a:gd name="connsiteY0" fmla="*/ 2007704 h 2007704"/>
                <a:gd name="connsiteX1" fmla="*/ 7504043 w 8517835"/>
                <a:gd name="connsiteY1" fmla="*/ 0 h 2007704"/>
                <a:gd name="connsiteX2" fmla="*/ 8517835 w 8517835"/>
                <a:gd name="connsiteY2" fmla="*/ 536713 h 200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17835" h="2007704">
                  <a:moveTo>
                    <a:pt x="0" y="2007704"/>
                  </a:moveTo>
                  <a:lnTo>
                    <a:pt x="7504043" y="0"/>
                  </a:lnTo>
                  <a:lnTo>
                    <a:pt x="8517835" y="536713"/>
                  </a:lnTo>
                </a:path>
              </a:pathLst>
            </a:custGeom>
            <a:noFill/>
            <a:ln w="38100" cap="flat" cmpd="sng" algn="ctr">
              <a:solidFill>
                <a:srgbClr val="FFCCCC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327991" y="1172817"/>
              <a:ext cx="8468139" cy="2554357"/>
            </a:xfrm>
            <a:custGeom>
              <a:avLst/>
              <a:gdLst>
                <a:gd name="connsiteX0" fmla="*/ 0 w 8468139"/>
                <a:gd name="connsiteY0" fmla="*/ 1987826 h 2554357"/>
                <a:gd name="connsiteX1" fmla="*/ 924339 w 8468139"/>
                <a:gd name="connsiteY1" fmla="*/ 2554357 h 2554357"/>
                <a:gd name="connsiteX2" fmla="*/ 8468139 w 8468139"/>
                <a:gd name="connsiteY2" fmla="*/ 526774 h 2554357"/>
                <a:gd name="connsiteX3" fmla="*/ 7474226 w 8468139"/>
                <a:gd name="connsiteY3" fmla="*/ 0 h 2554357"/>
                <a:gd name="connsiteX4" fmla="*/ 0 w 8468139"/>
                <a:gd name="connsiteY4" fmla="*/ 1987826 h 255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68139" h="2554357">
                  <a:moveTo>
                    <a:pt x="0" y="1987826"/>
                  </a:moveTo>
                  <a:lnTo>
                    <a:pt x="924339" y="2554357"/>
                  </a:lnTo>
                  <a:lnTo>
                    <a:pt x="8468139" y="526774"/>
                  </a:lnTo>
                  <a:lnTo>
                    <a:pt x="7474226" y="0"/>
                  </a:lnTo>
                  <a:lnTo>
                    <a:pt x="0" y="1987826"/>
                  </a:lnTo>
                  <a:close/>
                </a:path>
              </a:pathLst>
            </a:custGeom>
            <a:solidFill>
              <a:schemeClr val="bg1">
                <a:lumMod val="85000"/>
                <a:alpha val="5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985014" y="3055493"/>
            <a:ext cx="8507895" cy="2837135"/>
            <a:chOff x="278296" y="1311965"/>
            <a:chExt cx="8507895" cy="2837135"/>
          </a:xfrm>
        </p:grpSpPr>
        <p:sp>
          <p:nvSpPr>
            <p:cNvPr id="56" name="Freeform 55"/>
            <p:cNvSpPr/>
            <p:nvPr/>
          </p:nvSpPr>
          <p:spPr bwMode="auto">
            <a:xfrm>
              <a:off x="278296" y="1311965"/>
              <a:ext cx="8507895" cy="2027583"/>
            </a:xfrm>
            <a:custGeom>
              <a:avLst/>
              <a:gdLst>
                <a:gd name="connsiteX0" fmla="*/ 0 w 8507895"/>
                <a:gd name="connsiteY0" fmla="*/ 1361661 h 2027583"/>
                <a:gd name="connsiteX1" fmla="*/ 954156 w 8507895"/>
                <a:gd name="connsiteY1" fmla="*/ 2027583 h 2027583"/>
                <a:gd name="connsiteX2" fmla="*/ 8507895 w 8507895"/>
                <a:gd name="connsiteY2" fmla="*/ 0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7895" h="2027583">
                  <a:moveTo>
                    <a:pt x="0" y="1361661"/>
                  </a:moveTo>
                  <a:lnTo>
                    <a:pt x="954156" y="2027583"/>
                  </a:lnTo>
                  <a:lnTo>
                    <a:pt x="8507895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7" name="Straight Connector 56"/>
            <p:cNvCxnSpPr>
              <a:stCxn id="56" idx="1"/>
            </p:cNvCxnSpPr>
            <p:nvPr/>
          </p:nvCxnSpPr>
          <p:spPr bwMode="auto">
            <a:xfrm>
              <a:off x="1232452" y="3339548"/>
              <a:ext cx="23381" cy="80955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57353" name="Object 9"/>
          <p:cNvGraphicFramePr>
            <a:graphicFrameLocks noChangeAspect="1"/>
          </p:cNvGraphicFramePr>
          <p:nvPr/>
        </p:nvGraphicFramePr>
        <p:xfrm>
          <a:off x="930165" y="1186794"/>
          <a:ext cx="52959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17" name="Equation" r:id="rId9" imgW="2108200" imgH="419100" progId="Equation.DSMT4">
                  <p:embed/>
                </p:oleObj>
              </mc:Choice>
              <mc:Fallback>
                <p:oleObj name="Equation" r:id="rId9" imgW="2108200" imgH="4191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65" y="1186794"/>
                        <a:ext cx="52959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矩形 9"/>
          <p:cNvSpPr/>
          <p:nvPr/>
        </p:nvSpPr>
        <p:spPr>
          <a:xfrm>
            <a:off x="6801545" y="1510655"/>
            <a:ext cx="2632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=0.2887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2933" y="6088223"/>
            <a:ext cx="3208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SPP in waveguide metasurfaces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9"/>
    </mc:Choice>
    <mc:Fallback xmlns="">
      <p:transition spd="slow" advTm="406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14" y="273270"/>
            <a:ext cx="10515600" cy="912922"/>
          </a:xfrm>
        </p:spPr>
        <p:txBody>
          <a:bodyPr/>
          <a:lstStyle/>
          <a:p>
            <a:r>
              <a:rPr lang="en-US" altLang="zh-C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 using waveguide metasurfaces</a:t>
            </a:r>
            <a:endParaRPr lang="en-US" dirty="0"/>
          </a:p>
        </p:txBody>
      </p:sp>
      <p:pic>
        <p:nvPicPr>
          <p:cNvPr id="22" name="Picture 3" descr="E:\1_UPENN\CONFERENCES AND MEETINGS\2013\METAMATERIALS - Bordeaux\Presentation\Figures\spp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5" y="1881672"/>
            <a:ext cx="11116282" cy="194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372697"/>
              </p:ext>
            </p:extLst>
          </p:nvPr>
        </p:nvGraphicFramePr>
        <p:xfrm>
          <a:off x="2909723" y="2063439"/>
          <a:ext cx="3115733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1" name="Equation" r:id="rId5" imgW="1218960" imgH="241200" progId="Equation.DSMT4">
                  <p:embed/>
                </p:oleObj>
              </mc:Choice>
              <mc:Fallback>
                <p:oleObj name="Equation" r:id="rId5" imgW="121896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723" y="2063439"/>
                        <a:ext cx="3115733" cy="465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784702"/>
              </p:ext>
            </p:extLst>
          </p:nvPr>
        </p:nvGraphicFramePr>
        <p:xfrm>
          <a:off x="2937381" y="3116101"/>
          <a:ext cx="3067051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2" name="Equation" r:id="rId7" imgW="1104840" imgH="241200" progId="Equation.DSMT4">
                  <p:embed/>
                </p:oleObj>
              </mc:Choice>
              <mc:Fallback>
                <p:oleObj name="Equation" r:id="rId7" imgW="1104840" imgH="241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7381" y="3116101"/>
                        <a:ext cx="3067051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矩形 12"/>
          <p:cNvSpPr/>
          <p:nvPr/>
        </p:nvSpPr>
        <p:spPr>
          <a:xfrm>
            <a:off x="528945" y="1212189"/>
            <a:ext cx="3961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distribution: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5" b="22620"/>
          <a:stretch/>
        </p:blipFill>
        <p:spPr bwMode="auto">
          <a:xfrm>
            <a:off x="1807780" y="4547507"/>
            <a:ext cx="5108027" cy="157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Straight Connector 39"/>
          <p:cNvCxnSpPr/>
          <p:nvPr/>
        </p:nvCxnSpPr>
        <p:spPr>
          <a:xfrm flipV="1">
            <a:off x="2534666" y="4838700"/>
            <a:ext cx="2794" cy="6388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282438" y="4846320"/>
            <a:ext cx="13462" cy="6407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575560" y="4846320"/>
            <a:ext cx="2689860" cy="15240"/>
          </a:xfrm>
          <a:prstGeom prst="line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163614" y="4875317"/>
            <a:ext cx="151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US" b="1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0.73 m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7404975" y="4687614"/>
          <a:ext cx="34163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3" name="Equation" r:id="rId10" imgW="1739880" imgH="914400" progId="Equation.DSMT4">
                  <p:embed/>
                </p:oleObj>
              </mc:Choice>
              <mc:Fallback>
                <p:oleObj name="Equation" r:id="rId10" imgW="1739880" imgH="9144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4975" y="4687614"/>
                        <a:ext cx="3416300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099338"/>
              </p:ext>
            </p:extLst>
          </p:nvPr>
        </p:nvGraphicFramePr>
        <p:xfrm>
          <a:off x="9955414" y="4722639"/>
          <a:ext cx="182668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4" name="Equation" r:id="rId12" imgW="927000" imgH="457200" progId="Equation.DSMT4">
                  <p:embed/>
                </p:oleObj>
              </mc:Choice>
              <mc:Fallback>
                <p:oleObj name="Equation" r:id="rId12" imgW="927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5414" y="4722639"/>
                        <a:ext cx="182668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2"/>
    </mc:Choice>
    <mc:Fallback xmlns="">
      <p:transition spd="slow" advTm="270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99" y="2191705"/>
            <a:ext cx="6985074" cy="2800903"/>
          </a:xfrm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313641" y="119826"/>
            <a:ext cx="10515600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Metatronics using WG metasurfaces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9615" y="2914090"/>
            <a:ext cx="1446991" cy="1498405"/>
          </a:xfrm>
          <a:prstGeom prst="rect">
            <a:avLst/>
          </a:prstGeom>
        </p:spPr>
      </p:pic>
      <p:sp>
        <p:nvSpPr>
          <p:cNvPr id="8" name="矩形 12"/>
          <p:cNvSpPr/>
          <p:nvPr/>
        </p:nvSpPr>
        <p:spPr>
          <a:xfrm>
            <a:off x="8034108" y="4517121"/>
            <a:ext cx="347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3200" dirty="0"/>
          </a:p>
        </p:txBody>
      </p:sp>
      <p:sp>
        <p:nvSpPr>
          <p:cNvPr id="9" name="矩形 14"/>
          <p:cNvSpPr/>
          <p:nvPr/>
        </p:nvSpPr>
        <p:spPr>
          <a:xfrm>
            <a:off x="8486102" y="4513611"/>
            <a:ext cx="329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zh-CN" altLang="en-US" sz="3200" dirty="0"/>
          </a:p>
        </p:txBody>
      </p:sp>
      <p:sp>
        <p:nvSpPr>
          <p:cNvPr id="10" name="矩形 15"/>
          <p:cNvSpPr/>
          <p:nvPr/>
        </p:nvSpPr>
        <p:spPr>
          <a:xfrm>
            <a:off x="9467911" y="3537665"/>
            <a:ext cx="347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CN" altLang="en-US" sz="3200" dirty="0"/>
          </a:p>
        </p:txBody>
      </p:sp>
      <p:cxnSp>
        <p:nvCxnSpPr>
          <p:cNvPr id="11" name="直接箭头连接符 6"/>
          <p:cNvCxnSpPr/>
          <p:nvPr/>
        </p:nvCxnSpPr>
        <p:spPr>
          <a:xfrm flipV="1">
            <a:off x="4081799" y="3581973"/>
            <a:ext cx="290461" cy="1601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7"/>
          <p:cNvCxnSpPr/>
          <p:nvPr/>
        </p:nvCxnSpPr>
        <p:spPr>
          <a:xfrm flipV="1">
            <a:off x="4157999" y="3635221"/>
            <a:ext cx="555931" cy="1548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8"/>
          <p:cNvCxnSpPr/>
          <p:nvPr/>
        </p:nvCxnSpPr>
        <p:spPr>
          <a:xfrm flipV="1">
            <a:off x="4186574" y="3337493"/>
            <a:ext cx="1416048" cy="1913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9"/>
          <p:cNvSpPr/>
          <p:nvPr/>
        </p:nvSpPr>
        <p:spPr>
          <a:xfrm>
            <a:off x="2459580" y="530380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Lumped components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0"/>
          <p:cNvCxnSpPr/>
          <p:nvPr/>
        </p:nvCxnSpPr>
        <p:spPr>
          <a:xfrm>
            <a:off x="3387144" y="2306132"/>
            <a:ext cx="980200" cy="7557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1"/>
          <p:cNvSpPr/>
          <p:nvPr/>
        </p:nvSpPr>
        <p:spPr>
          <a:xfrm>
            <a:off x="2531365" y="1668109"/>
            <a:ext cx="2238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D-dot wires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cxnSp>
        <p:nvCxnSpPr>
          <p:cNvPr id="17" name="直接箭头连接符 8"/>
          <p:cNvCxnSpPr/>
          <p:nvPr/>
        </p:nvCxnSpPr>
        <p:spPr>
          <a:xfrm flipH="1" flipV="1">
            <a:off x="6074449" y="3830053"/>
            <a:ext cx="729297" cy="1162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1"/>
          <p:cNvSpPr/>
          <p:nvPr/>
        </p:nvSpPr>
        <p:spPr>
          <a:xfrm>
            <a:off x="6354067" y="5294017"/>
            <a:ext cx="1814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 host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4"/>
    </mc:Choice>
    <mc:Fallback xmlns="">
      <p:transition spd="slow" advTm="647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8306" y="144237"/>
            <a:ext cx="5179843" cy="5777048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258346"/>
              </p:ext>
            </p:extLst>
          </p:nvPr>
        </p:nvGraphicFramePr>
        <p:xfrm>
          <a:off x="768156" y="1101941"/>
          <a:ext cx="5299716" cy="107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7" name="Equation" r:id="rId5" imgW="2108200" imgH="419100" progId="Equation.DSMT4">
                  <p:embed/>
                </p:oleObj>
              </mc:Choice>
              <mc:Fallback>
                <p:oleObj name="Equation" r:id="rId5" imgW="2108200" imgH="41910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156" y="1101941"/>
                        <a:ext cx="5299716" cy="10788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平行四边形 7"/>
          <p:cNvSpPr/>
          <p:nvPr/>
        </p:nvSpPr>
        <p:spPr>
          <a:xfrm rot="1187957">
            <a:off x="7232700" y="3630361"/>
            <a:ext cx="4179613" cy="1614765"/>
          </a:xfrm>
          <a:prstGeom prst="parallelogram">
            <a:avLst>
              <a:gd name="adj" fmla="val 113725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05902"/>
              </p:ext>
            </p:extLst>
          </p:nvPr>
        </p:nvGraphicFramePr>
        <p:xfrm>
          <a:off x="9729694" y="1882416"/>
          <a:ext cx="1223962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8" name="Equation" r:id="rId7" imgW="583947" imgH="457002" progId="Equation.DSMT4">
                  <p:embed/>
                </p:oleObj>
              </mc:Choice>
              <mc:Fallback>
                <p:oleObj name="Equation" r:id="rId7" imgW="583947" imgH="457002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9694" y="1882416"/>
                        <a:ext cx="1223962" cy="9572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2187503" y="2351483"/>
            <a:ext cx="2632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=0.2887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645414"/>
              </p:ext>
            </p:extLst>
          </p:nvPr>
        </p:nvGraphicFramePr>
        <p:xfrm>
          <a:off x="6228409" y="5690965"/>
          <a:ext cx="119697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9" name="Equation" r:id="rId9" imgW="571500" imgH="457200" progId="Equation.DSMT4">
                  <p:embed/>
                </p:oleObj>
              </mc:Choice>
              <mc:Fallback>
                <p:oleObj name="Equation" r:id="rId9" imgW="571500" imgH="457200" progId="Equation.DSMT4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409" y="5690965"/>
                        <a:ext cx="1196975" cy="957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7533038" y="5641783"/>
            <a:ext cx="2304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ENZ host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8035825" y="4998611"/>
            <a:ext cx="0" cy="694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9405415" y="1196162"/>
            <a:ext cx="2056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9798251" y="2925404"/>
            <a:ext cx="396589" cy="10350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33470" y="3397170"/>
            <a:ext cx="4915332" cy="2691231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右箭头 18"/>
          <p:cNvSpPr/>
          <p:nvPr/>
        </p:nvSpPr>
        <p:spPr>
          <a:xfrm>
            <a:off x="9176802" y="2793700"/>
            <a:ext cx="505278" cy="463871"/>
          </a:xfrm>
          <a:prstGeom prst="bentArrow">
            <a:avLst>
              <a:gd name="adj1" fmla="val 25000"/>
              <a:gd name="adj2" fmla="val 25713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圆角右箭头 19"/>
          <p:cNvSpPr/>
          <p:nvPr/>
        </p:nvSpPr>
        <p:spPr>
          <a:xfrm>
            <a:off x="10831448" y="3448315"/>
            <a:ext cx="505278" cy="463871"/>
          </a:xfrm>
          <a:prstGeom prst="bentArrow">
            <a:avLst>
              <a:gd name="adj1" fmla="val 25000"/>
              <a:gd name="adj2" fmla="val 25713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95390" y="1709072"/>
            <a:ext cx="2056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Inductor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87645"/>
              </p:ext>
            </p:extLst>
          </p:nvPr>
        </p:nvGraphicFramePr>
        <p:xfrm>
          <a:off x="6638306" y="2424386"/>
          <a:ext cx="1384556" cy="95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0" name="Equation" r:id="rId11" imgW="660400" imgH="457200" progId="Equation.DSMT4">
                  <p:embed/>
                </p:oleObj>
              </mc:Choice>
              <mc:Fallback>
                <p:oleObj name="Equation" r:id="rId11" imgW="660400" imgH="457200" progId="Equation.DSMT4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306" y="2424386"/>
                        <a:ext cx="1384556" cy="95784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接箭头连接符 24"/>
          <p:cNvCxnSpPr/>
          <p:nvPr/>
        </p:nvCxnSpPr>
        <p:spPr>
          <a:xfrm>
            <a:off x="7550382" y="3483071"/>
            <a:ext cx="1239832" cy="954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915462"/>
              </p:ext>
            </p:extLst>
          </p:nvPr>
        </p:nvGraphicFramePr>
        <p:xfrm>
          <a:off x="10556904" y="5774019"/>
          <a:ext cx="1196975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1" name="Equation" r:id="rId13" imgW="571500" imgH="457200" progId="Equation.DSMT4">
                  <p:embed/>
                </p:oleObj>
              </mc:Choice>
              <mc:Fallback>
                <p:oleObj name="Equation" r:id="rId13" imgW="571500" imgH="4572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904" y="5774019"/>
                        <a:ext cx="1196975" cy="9572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矩形 26"/>
          <p:cNvSpPr/>
          <p:nvPr/>
        </p:nvSpPr>
        <p:spPr>
          <a:xfrm>
            <a:off x="10223989" y="4683361"/>
            <a:ext cx="1968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air groove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9607340" y="4707488"/>
            <a:ext cx="282894" cy="1104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2" y="3399531"/>
            <a:ext cx="4937842" cy="2688869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624624" y="1124297"/>
            <a:ext cx="136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59141" y="780032"/>
            <a:ext cx="136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l-GR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13640" y="34119"/>
            <a:ext cx="8004860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Circuit using </a:t>
            </a:r>
            <a:r>
              <a:rPr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 metasurfaces</a:t>
            </a:r>
            <a:endParaRPr lang="zh-CN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30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63"/>
    </mc:Choice>
    <mc:Fallback xmlns="">
      <p:transition spd="slow" advTm="5156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83012" y="46421"/>
            <a:ext cx="10515600" cy="955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 dirty="0" smtClean="0">
                <a:latin typeface="Times New Roman" pitchFamily="18" charset="0"/>
                <a:cs typeface="Times New Roman" pitchFamily="18" charset="0"/>
              </a:rPr>
              <a:t>D-dot wires</a:t>
            </a:r>
            <a:endParaRPr lang="zh-CN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0555" y="285904"/>
            <a:ext cx="1726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vector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97965" y="271877"/>
            <a:ext cx="4502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Hz magnitude and phase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73534" y="1111795"/>
            <a:ext cx="1226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CN" sz="32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zh-CN" sz="32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l-GR" altLang="zh-CN" sz="3200" b="1" dirty="0" smtClean="0">
                <a:latin typeface="Times New Roman" pitchFamily="18" charset="0"/>
                <a:cs typeface="Times New Roman" pitchFamily="18" charset="0"/>
              </a:rPr>
              <a:t> λ</a:t>
            </a:r>
            <a:r>
              <a:rPr lang="en-US" altLang="zh-CN" sz="32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47972" y="2919004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l-GR" altLang="zh-CN" sz="32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zh-CN" sz="32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l-GR" altLang="zh-C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l-GR" altLang="zh-CN" sz="32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zh-CN" sz="32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73370" y="4807069"/>
            <a:ext cx="3013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Different shape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951" y="1181551"/>
            <a:ext cx="1700418" cy="167880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85200" y="1165997"/>
            <a:ext cx="1688081" cy="1709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6951" y="3035966"/>
            <a:ext cx="1713424" cy="17134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85200" y="3035966"/>
            <a:ext cx="1688081" cy="16881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73828" y="4925051"/>
            <a:ext cx="1713541" cy="171358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85201" y="4925051"/>
            <a:ext cx="1688080" cy="1677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93" y="3080350"/>
            <a:ext cx="2930171" cy="15956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93" y="1160922"/>
            <a:ext cx="2930171" cy="1595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93" y="4925051"/>
            <a:ext cx="2930171" cy="15956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2555" y="929494"/>
            <a:ext cx="2387316" cy="1770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5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6"/>
    </mc:Choice>
    <mc:Fallback xmlns="">
      <p:transition spd="slow" advTm="285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8|1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|2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410</Words>
  <Application>Microsoft Macintosh PowerPoint</Application>
  <PresentationFormat>Custom</PresentationFormat>
  <Paragraphs>70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主题</vt:lpstr>
      <vt:lpstr>Equation</vt:lpstr>
      <vt:lpstr>Plasmonic Metasurface Using Structural Dispersion: Metasurface Metatronics</vt:lpstr>
      <vt:lpstr>PowerPoint Presentation</vt:lpstr>
      <vt:lpstr>PowerPoint Presentation</vt:lpstr>
      <vt:lpstr>PowerPoint Presentation</vt:lpstr>
      <vt:lpstr>Plasmonic properties using WG metasurfaces</vt:lpstr>
      <vt:lpstr>SPP using waveguide metasurfaces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very much!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Waveguide-based Metatronics</dc:title>
  <dc:creator>ly</dc:creator>
  <cp:lastModifiedBy>Nader Engheta</cp:lastModifiedBy>
  <cp:revision>187</cp:revision>
  <dcterms:created xsi:type="dcterms:W3CDTF">2015-05-30T16:08:44Z</dcterms:created>
  <dcterms:modified xsi:type="dcterms:W3CDTF">2015-09-16T17:10:52Z</dcterms:modified>
</cp:coreProperties>
</file>