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4"/>
  </p:notesMasterIdLst>
  <p:sldIdLst>
    <p:sldId id="2695" r:id="rId3"/>
    <p:sldId id="3365" r:id="rId4"/>
    <p:sldId id="3384" r:id="rId5"/>
    <p:sldId id="3363" r:id="rId6"/>
    <p:sldId id="3038" r:id="rId7"/>
    <p:sldId id="3387" r:id="rId8"/>
    <p:sldId id="3388" r:id="rId9"/>
    <p:sldId id="3385" r:id="rId10"/>
    <p:sldId id="3390" r:id="rId11"/>
    <p:sldId id="3389" r:id="rId12"/>
    <p:sldId id="339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00"/>
    <a:srgbClr val="4F81BD"/>
    <a:srgbClr val="92D050"/>
    <a:srgbClr val="FFFFFF"/>
    <a:srgbClr val="006600"/>
    <a:srgbClr val="D99694"/>
    <a:srgbClr val="BFBFBF"/>
    <a:srgbClr val="D9D9D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9" autoAdjust="0"/>
    <p:restoredTop sz="92587" autoAdjust="0"/>
  </p:normalViewPr>
  <p:slideViewPr>
    <p:cSldViewPr snapToGrid="0">
      <p:cViewPr varScale="1">
        <p:scale>
          <a:sx n="81" d="100"/>
          <a:sy n="81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E0D9B25-BB05-4625-8F77-4323ED7A6261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53229EF-05B5-457C-93A7-339559B21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82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DB41E-95A0-495B-AFDB-0D9D059F5BC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DB41E-95A0-495B-AFDB-0D9D059F5BC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DB41E-95A0-495B-AFDB-0D9D059F5BC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B59C9-75CA-4637-9012-5648C9F8A424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BEFC-B007-463E-B1D4-8587F1818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05D09-7835-48D5-98EC-114567F7000D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51BE5-F294-45ED-B213-CDDDBA003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97CB3-F782-41C5-BE0A-F102066F2498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F50D-93BD-4E41-9008-25DA6217D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AA8B5-1B56-48BF-9B05-65C43CD0AA3D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67A7-B386-4D83-B26F-DEBA0E3E5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07FE-31CC-4175-BCE6-F10E1D0069C9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DA7B-BA2F-4C40-AFAD-7C38AFCA9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464BB-FDB2-4407-87BC-FE157B588BB8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7DFDA-85DA-420E-9A05-2CAABC283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0B98B-1EDC-4885-B5ED-D980905054EA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19F38-5666-4010-B0CC-A32D80CE8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6DB4-0A88-4C21-968A-FC9090FDEE1D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7C936-A048-4587-A792-B03F49F1F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ag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19813"/>
            <a:ext cx="2362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8312150" y="6096011"/>
            <a:ext cx="1060450" cy="762002"/>
            <a:chOff x="8311835" y="6096000"/>
            <a:chExt cx="1060765" cy="762000"/>
          </a:xfrm>
        </p:grpSpPr>
        <p:graphicFrame>
          <p:nvGraphicFramePr>
            <p:cNvPr id="4" name="Object 2"/>
            <p:cNvGraphicFramePr>
              <a:graphicFrameLocks noChangeAspect="1"/>
            </p:cNvGraphicFramePr>
            <p:nvPr/>
          </p:nvGraphicFramePr>
          <p:xfrm>
            <a:off x="8384904" y="6096000"/>
            <a:ext cx="759096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85" name="Image" r:id="rId4" imgW="1828339" imgH="1834434" progId="">
                    <p:embed/>
                  </p:oleObj>
                </mc:Choice>
                <mc:Fallback>
                  <p:oleObj name="Image" r:id="rId4" imgW="1828339" imgH="1834434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4904" y="6096000"/>
                          <a:ext cx="759096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11"/>
            <p:cNvSpPr txBox="1">
              <a:spLocks noChangeArrowheads="1"/>
            </p:cNvSpPr>
            <p:nvPr userDrawn="1"/>
          </p:nvSpPr>
          <p:spPr bwMode="auto">
            <a:xfrm>
              <a:off x="8311835" y="6596063"/>
              <a:ext cx="1060765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b="1" i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  <a:sym typeface="Symbol" pitchFamily="18" charset="2"/>
                </a:rPr>
                <a:t>nano-optics</a:t>
              </a:r>
            </a:p>
          </p:txBody>
        </p:sp>
      </p:grp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36E4D-BBB0-46B5-A95C-FFD44B9D1522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5C9D4-23B6-4099-8493-D2287B796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98E2D-5CBA-44A5-BF10-1F3F63D5D382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0EB4-7CA3-4687-A418-36B6A9504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AFD1A17-B30B-486C-8A16-C42963B605F5}" type="datetimeFigureOut">
              <a:rPr lang="zh-CN" altLang="en-US"/>
              <a:pPr/>
              <a:t>2015/9/16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DD359D9-CBC0-43E2-93F1-A34D067D9CF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6"/>
            <a:ext cx="3048000" cy="365125"/>
          </a:xfr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/>
              <a:t>Parag B. Deotare, pdeotare@seas.harvard.edu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7C936-A048-4587-A792-B03F49F1F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6"/>
          <p:cNvGrpSpPr/>
          <p:nvPr userDrawn="1"/>
        </p:nvGrpSpPr>
        <p:grpSpPr>
          <a:xfrm>
            <a:off x="0" y="0"/>
            <a:ext cx="1972366" cy="733656"/>
            <a:chOff x="76200" y="6096000"/>
            <a:chExt cx="1972366" cy="733656"/>
          </a:xfrm>
        </p:grpSpPr>
        <p:pic>
          <p:nvPicPr>
            <p:cNvPr id="8" name="Picture 2" descr="S:\Website\Current\Site_Images\banner-original.gif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6096000"/>
              <a:ext cx="1972366" cy="73365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 userDrawn="1"/>
          </p:nvSpPr>
          <p:spPr>
            <a:xfrm>
              <a:off x="838200" y="6604000"/>
              <a:ext cx="990600" cy="10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1524000" y="685800"/>
            <a:ext cx="7620000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DAB10-AA4A-4EF2-ADC1-B49AA1C9E12A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B0FBC-1870-4F88-9A71-C0950C290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1A5AA-75A1-45BB-BA1C-4AA12AAFA416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A868-549D-4D5A-A31E-1981F59CD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BF6D94-FA4F-4B9C-9BF5-20F25EDA22AD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D8C0F2-E53A-4EDF-A326-A614CA983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7" descr="imag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" y="6243147"/>
            <a:ext cx="1967537" cy="61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8407228" y="6164309"/>
            <a:ext cx="965375" cy="701450"/>
            <a:chOff x="8311835" y="6096000"/>
            <a:chExt cx="1060765" cy="770533"/>
          </a:xfrm>
        </p:grpSpPr>
        <p:graphicFrame>
          <p:nvGraphicFramePr>
            <p:cNvPr id="1026" name="Object 7"/>
            <p:cNvGraphicFramePr>
              <a:graphicFrameLocks noChangeAspect="1"/>
            </p:cNvGraphicFramePr>
            <p:nvPr/>
          </p:nvGraphicFramePr>
          <p:xfrm>
            <a:off x="8384904" y="6096000"/>
            <a:ext cx="759096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" name="Image" r:id="rId11" imgW="1828339" imgH="1834434" progId="">
                    <p:embed/>
                  </p:oleObj>
                </mc:Choice>
                <mc:Fallback>
                  <p:oleObj name="Image" r:id="rId11" imgW="1828339" imgH="1834434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4904" y="6096000"/>
                          <a:ext cx="759096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11"/>
            <p:cNvSpPr txBox="1">
              <a:spLocks noChangeArrowheads="1"/>
            </p:cNvSpPr>
            <p:nvPr userDrawn="1"/>
          </p:nvSpPr>
          <p:spPr bwMode="auto">
            <a:xfrm>
              <a:off x="8311835" y="6596063"/>
              <a:ext cx="1060765" cy="270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b="1" i="1" dirty="0">
                  <a:solidFill>
                    <a:schemeClr val="accent1">
                      <a:lumMod val="75000"/>
                    </a:schemeClr>
                  </a:solidFill>
                  <a:latin typeface="+mj-lt"/>
                  <a:sym typeface="Symbol" pitchFamily="18" charset="2"/>
                </a:rPr>
                <a:t>nano-optics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6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892E802-711A-4880-AEF6-DCD95DE85955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EAB0578-8CB8-42B9-AB1D-F332BB3AD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zmescience.com/science/physics/high-power-laser-hallow-atom-inside-out-0432423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F:\SEM\20150806\600nmgapang_03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50"/>
                    </a14:imgEffect>
                    <a14:imgEffect>
                      <a14:brightnessContrast bright="33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856"/>
          <a:stretch/>
        </p:blipFill>
        <p:spPr bwMode="auto">
          <a:xfrm>
            <a:off x="-41032" y="11723"/>
            <a:ext cx="9226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1" y="1085999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rgbClr val="333333"/>
                </a:solidFill>
                <a:latin typeface="Helvetica Neue"/>
              </a:rPr>
              <a:t>Metasurfaces</a:t>
            </a:r>
            <a:r>
              <a:rPr lang="en-US" sz="4000" b="1" dirty="0" smtClean="0">
                <a:solidFill>
                  <a:srgbClr val="333333"/>
                </a:solidFill>
                <a:latin typeface="Helvetica Neue"/>
              </a:rPr>
              <a:t> from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333333"/>
                </a:solidFill>
                <a:latin typeface="Helvetica Neue"/>
              </a:rPr>
              <a:t>Bulk Diamond</a:t>
            </a:r>
            <a:endParaRPr lang="en-US" sz="4000" dirty="0" smtClean="0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-117230" y="4458844"/>
            <a:ext cx="91074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Haig </a:t>
            </a:r>
            <a:r>
              <a:rPr lang="en-US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Atikian</a:t>
            </a: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, Xiao </a:t>
            </a:r>
            <a:r>
              <a:rPr lang="en-US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Xiong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&amp; Marko </a:t>
            </a:r>
            <a:r>
              <a:rPr lang="en-US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Loncar</a:t>
            </a: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 eaLnBrk="0" hangingPunct="0"/>
            <a:r>
              <a:rPr lang="en-US" sz="2400" dirty="0" smtClean="0"/>
              <a:t>Laboratory for Nanoscale Optics</a:t>
            </a:r>
          </a:p>
          <a:p>
            <a:pPr algn="ctr" eaLnBrk="0" hangingPunct="0"/>
            <a:r>
              <a:rPr lang="en-US" sz="2400" dirty="0" err="1" smtClean="0"/>
              <a:t>Loncar</a:t>
            </a:r>
            <a:r>
              <a:rPr lang="en-US" sz="2400" dirty="0" smtClean="0"/>
              <a:t> Group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595310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ctr" eaLnBrk="0" hangingPunct="0"/>
            <a:r>
              <a:rPr lang="en-US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School of Engineering and Applied </a:t>
            </a: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Sciences, Harvard </a:t>
            </a:r>
            <a:r>
              <a:rPr lang="en-US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University </a:t>
            </a:r>
            <a:endParaRPr lang="en-US" i="1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342900" indent="-342900" algn="ctr" eaLnBrk="0" hangingPunct="0"/>
            <a:r>
              <a:rPr lang="en-US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9</a:t>
            </a: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Oxford Street, </a:t>
            </a:r>
            <a:r>
              <a:rPr lang="en-US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Cambridge, MA </a:t>
            </a: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02138</a:t>
            </a:r>
          </a:p>
          <a:p>
            <a:pPr marL="342900" indent="-342900" algn="ctr" eaLnBrk="0" hangingPunct="0"/>
            <a:endParaRPr lang="en-US" i="1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342900" indent="-342900" algn="ctr">
              <a:spcBef>
                <a:spcPts val="0"/>
              </a:spcBef>
              <a:defRPr/>
            </a:pPr>
            <a:endParaRPr lang="en-US" i="1" dirty="0" smtClean="0">
              <a:solidFill>
                <a:srgbClr val="000000"/>
              </a:solidFill>
            </a:endParaRPr>
          </a:p>
          <a:p>
            <a:pPr marL="342900" indent="-342900" algn="ctr" eaLnBrk="0" hangingPunct="0"/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fabrication</a:t>
            </a:r>
            <a:endParaRPr lang="en-US" dirty="0"/>
          </a:p>
        </p:txBody>
      </p:sp>
      <p:pic>
        <p:nvPicPr>
          <p:cNvPr id="106498" name="Picture 2" descr="F:\SEM\20150629\050umgap_03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3"/>
          <a:stretch/>
        </p:blipFill>
        <p:spPr bwMode="auto">
          <a:xfrm>
            <a:off x="257907" y="817683"/>
            <a:ext cx="4724400" cy="322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99" name="Picture 3" descr="F:\SEM\20150629\050umgap_0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83" y="3118338"/>
            <a:ext cx="3782647" cy="283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5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2786" y="1096372"/>
            <a:ext cx="84771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Summary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Fabrication technique improvement to create larger area </a:t>
            </a:r>
            <a:r>
              <a:rPr lang="en-US" sz="2000" dirty="0" smtClean="0"/>
              <a:t>diamond </a:t>
            </a:r>
            <a:r>
              <a:rPr lang="en-US" sz="2000" dirty="0" err="1" smtClean="0"/>
              <a:t>metasurfaces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Flexible design parameters for tuning bandwidth and operation wavelength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Outlook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Measure experimental results with high intensity lasers to ensure high power handling capabilities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35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Damage Threshold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2785" y="1096372"/>
            <a:ext cx="52181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Laser light</a:t>
            </a:r>
            <a:r>
              <a:rPr lang="en-US" sz="2000" dirty="0"/>
              <a:t> can have very high optical </a:t>
            </a:r>
            <a:r>
              <a:rPr lang="en-US" sz="2000" dirty="0" smtClean="0"/>
              <a:t>intensities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Therefore</a:t>
            </a:r>
            <a:r>
              <a:rPr lang="en-US" sz="2000" dirty="0"/>
              <a:t>, laser light often causes </a:t>
            </a:r>
            <a:r>
              <a:rPr lang="en-US" sz="2000" i="1" dirty="0"/>
              <a:t>laser-induced damage</a:t>
            </a:r>
            <a:r>
              <a:rPr lang="en-US" sz="2000" dirty="0"/>
              <a:t> of optical components </a:t>
            </a:r>
            <a:r>
              <a:rPr lang="en-US" sz="2000" dirty="0" smtClean="0"/>
              <a:t>like mirrors, lens, polarizers.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For </a:t>
            </a:r>
            <a:r>
              <a:rPr lang="en-US" sz="2000" dirty="0"/>
              <a:t>various applications, one needs to select optical components with a sufficiently high optical damage threshold (LIDT</a:t>
            </a:r>
            <a:r>
              <a:rPr lang="en-US" sz="2000" dirty="0" smtClean="0"/>
              <a:t>).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81624" y="6318305"/>
            <a:ext cx="614944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/>
              <a:t>http</a:t>
            </a:r>
            <a:r>
              <a:rPr lang="en-US" sz="1100" dirty="0"/>
              <a:t>://www.zmescience.com/science/physics/high-power-laser-hallow-atom-inside-out-0432423</a:t>
            </a:r>
            <a:r>
              <a:rPr lang="en-US" sz="1100" dirty="0" smtClean="0">
                <a:hlinkClick r:id="rId2"/>
              </a:rPr>
              <a:t>/</a:t>
            </a:r>
            <a:endParaRPr lang="en-US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/>
              <a:t>http://techno-comps.blogspot.com/2011/04/top-five-future-weapons.html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100" dirty="0"/>
          </a:p>
        </p:txBody>
      </p:sp>
      <p:pic>
        <p:nvPicPr>
          <p:cNvPr id="103426" name="Picture 2" descr="http://cdn.zmescience.com/wp-content/uploads/2013/03/petawatt-laser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744" y="1096372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Picture 4" descr="http://img.ezinemark.com/imagemanager2/files/30004252/2011/04/2011-04-13-12-32-23-4-the-high-power-energy-laser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31" y="3837927"/>
            <a:ext cx="2035663" cy="248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Damage Threshold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2786" y="815019"/>
            <a:ext cx="506497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Optical damage can arise within a bulk piece of </a:t>
            </a:r>
            <a:r>
              <a:rPr lang="en-US" sz="2000" dirty="0" smtClean="0"/>
              <a:t>optical material, </a:t>
            </a:r>
            <a:r>
              <a:rPr lang="en-US" sz="2000" dirty="0"/>
              <a:t>but also on its </a:t>
            </a:r>
            <a:r>
              <a:rPr lang="en-US" sz="2000" dirty="0" smtClean="0"/>
              <a:t>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Surfaces often exhibit </a:t>
            </a:r>
            <a:r>
              <a:rPr lang="en-US" sz="2000" dirty="0"/>
              <a:t>a higher density of microscopic defects than bulk </a:t>
            </a:r>
            <a:r>
              <a:rPr lang="en-US" sz="2000" dirty="0" smtClean="0"/>
              <a:t>material, typically being the site of laser damage.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Damage threshold can depend on the bulk material, as well as surface layers, which could substantially lower the LIDT compared to the </a:t>
            </a:r>
            <a:r>
              <a:rPr lang="en-US" sz="2000" dirty="0" smtClean="0"/>
              <a:t>bulk.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Power handling capabilities could be improved using bulk substrates with excellent thermal and optical properties (diamond)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  <p:pic>
        <p:nvPicPr>
          <p:cNvPr id="7" name="Picture 2" descr="laser-induced da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759" y="1203236"/>
            <a:ext cx="3758223" cy="281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43723" y="6343251"/>
            <a:ext cx="4820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https://www.rp-photonics.com/laser_induced_damage.html</a:t>
            </a:r>
            <a:endParaRPr lang="en-US" sz="14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Diamond’s Appeal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3829" y="5420213"/>
            <a:ext cx="36086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1600" dirty="0">
                <a:latin typeface="Century Gothic" pitchFamily="34" charset="0"/>
              </a:rPr>
              <a:t>Chemically inert</a:t>
            </a:r>
          </a:p>
          <a:p>
            <a:pPr>
              <a:buFontTx/>
              <a:buChar char="•"/>
            </a:pPr>
            <a:r>
              <a:rPr lang="en-US" altLang="en-US" sz="1600" dirty="0">
                <a:latin typeface="Century Gothic" pitchFamily="34" charset="0"/>
              </a:rPr>
              <a:t>Biologically compatible</a:t>
            </a:r>
          </a:p>
          <a:p>
            <a:pPr>
              <a:buFontTx/>
              <a:buChar char="•"/>
            </a:pPr>
            <a:r>
              <a:rPr lang="en-US" altLang="en-US" sz="1600" dirty="0">
                <a:latin typeface="Century Gothic" pitchFamily="34" charset="0"/>
              </a:rPr>
              <a:t>Surface functionalization possible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57903" y="4838702"/>
            <a:ext cx="29610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1600">
                <a:latin typeface="Century Gothic" pitchFamily="34" charset="0"/>
              </a:rPr>
              <a:t>Widest bandgap (~5.5eV)</a:t>
            </a:r>
          </a:p>
          <a:p>
            <a:pPr>
              <a:buFontTx/>
              <a:buChar char="•"/>
            </a:pPr>
            <a:r>
              <a:rPr lang="en-US" altLang="en-US" sz="1600">
                <a:latin typeface="Century Gothic" pitchFamily="34" charset="0"/>
              </a:rPr>
              <a:t>Low dielectric loss</a:t>
            </a:r>
          </a:p>
          <a:p>
            <a:pPr>
              <a:buFontTx/>
              <a:buChar char="•"/>
            </a:pPr>
            <a:r>
              <a:rPr lang="en-US" altLang="en-US" sz="1600">
                <a:latin typeface="Century Gothic" pitchFamily="34" charset="0"/>
              </a:rPr>
              <a:t>Both n- and p-type doping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281742" y="2324102"/>
            <a:ext cx="29706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1600">
                <a:latin typeface="Century Gothic" pitchFamily="34" charset="0"/>
              </a:rPr>
              <a:t>Wide transmission window</a:t>
            </a:r>
          </a:p>
          <a:p>
            <a:pPr>
              <a:buFontTx/>
              <a:buChar char="•"/>
            </a:pPr>
            <a:r>
              <a:rPr lang="en-US" altLang="en-US" sz="1600">
                <a:latin typeface="Century Gothic" pitchFamily="34" charset="0"/>
              </a:rPr>
              <a:t>Large refractive index (2.4)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3" y="1524002"/>
            <a:ext cx="31486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1600">
                <a:latin typeface="Century Gothic" pitchFamily="34" charset="0"/>
              </a:rPr>
              <a:t>Highest thermal conductivity</a:t>
            </a:r>
          </a:p>
          <a:p>
            <a:pPr>
              <a:buFontTx/>
              <a:buChar char="•"/>
            </a:pPr>
            <a:r>
              <a:rPr lang="en-US" altLang="en-US" sz="1600">
                <a:latin typeface="Century Gothic" pitchFamily="34" charset="0"/>
              </a:rPr>
              <a:t>Low thermal expansion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71500" y="914400"/>
            <a:ext cx="7213600" cy="5326063"/>
            <a:chOff x="360" y="624"/>
            <a:chExt cx="4544" cy="335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 rot="900000">
              <a:off x="864" y="648"/>
              <a:ext cx="3816" cy="3312"/>
              <a:chOff x="936" y="504"/>
              <a:chExt cx="3816" cy="3312"/>
            </a:xfrm>
          </p:grpSpPr>
          <p:sp>
            <p:nvSpPr>
              <p:cNvPr id="24" name="AutoShape 9"/>
              <p:cNvSpPr>
                <a:spLocks noChangeAspect="1" noChangeArrowheads="1"/>
              </p:cNvSpPr>
              <p:nvPr/>
            </p:nvSpPr>
            <p:spPr bwMode="auto">
              <a:xfrm>
                <a:off x="1296" y="864"/>
                <a:ext cx="3109" cy="2591"/>
              </a:xfrm>
              <a:prstGeom prst="hexagon">
                <a:avLst>
                  <a:gd name="adj" fmla="val 29998"/>
                  <a:gd name="vf" fmla="val 115470"/>
                </a:avLst>
              </a:prstGeom>
              <a:solidFill>
                <a:schemeClr val="bg1"/>
              </a:solidFill>
              <a:ln w="63500" cap="rnd">
                <a:solidFill>
                  <a:srgbClr val="5F5F5F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1800" y="504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5F5F5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" name="Oval 11"/>
              <p:cNvSpPr>
                <a:spLocks noChangeArrowheads="1"/>
              </p:cNvSpPr>
              <p:nvPr/>
            </p:nvSpPr>
            <p:spPr bwMode="auto">
              <a:xfrm>
                <a:off x="3384" y="504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5F5F5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" name="Oval 12"/>
              <p:cNvSpPr>
                <a:spLocks noChangeArrowheads="1"/>
              </p:cNvSpPr>
              <p:nvPr/>
            </p:nvSpPr>
            <p:spPr bwMode="auto">
              <a:xfrm>
                <a:off x="4176" y="1872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5F5F5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/>
            </p:nvSpPr>
            <p:spPr bwMode="auto">
              <a:xfrm>
                <a:off x="3384" y="3240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5F5F5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" name="Oval 14"/>
              <p:cNvSpPr>
                <a:spLocks noChangeArrowheads="1"/>
              </p:cNvSpPr>
              <p:nvPr/>
            </p:nvSpPr>
            <p:spPr bwMode="auto">
              <a:xfrm>
                <a:off x="1800" y="3240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5F5F5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" name="Oval 15"/>
              <p:cNvSpPr>
                <a:spLocks noChangeArrowheads="1"/>
              </p:cNvSpPr>
              <p:nvPr/>
            </p:nvSpPr>
            <p:spPr bwMode="auto">
              <a:xfrm>
                <a:off x="936" y="1872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5F5F5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2448" y="1080"/>
              <a:ext cx="360" cy="1080"/>
            </a:xfrm>
            <a:prstGeom prst="line">
              <a:avLst/>
            </a:prstGeom>
            <a:noFill/>
            <a:ln w="63500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 flipH="1">
              <a:off x="2808" y="1440"/>
              <a:ext cx="936" cy="720"/>
            </a:xfrm>
            <a:prstGeom prst="line">
              <a:avLst/>
            </a:prstGeom>
            <a:noFill/>
            <a:ln w="63500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1512" y="1944"/>
              <a:ext cx="1296" cy="216"/>
            </a:xfrm>
            <a:prstGeom prst="line">
              <a:avLst/>
            </a:prstGeom>
            <a:noFill/>
            <a:ln w="63500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3" name="Picture 19" descr="8528872-diamond-isolated-on-white-background--3d-render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" y="1440"/>
              <a:ext cx="1728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1944" y="1944"/>
              <a:ext cx="1728" cy="40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en-US" sz="3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Diamond</a:t>
              </a: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360" y="1728"/>
              <a:ext cx="1728" cy="29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en-US" sz="2400" b="1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Mechanical</a:t>
              </a: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1728" y="624"/>
              <a:ext cx="1296" cy="29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en-US" sz="2400" b="1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Thermal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3312" y="1040"/>
              <a:ext cx="1224" cy="29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en-US" sz="2400" b="1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Optical</a:t>
              </a: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2664" y="3688"/>
              <a:ext cx="1152" cy="29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en-US" sz="24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Biological</a:t>
              </a:r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1088" y="3272"/>
              <a:ext cx="1152" cy="29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en-US" sz="24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Chemical</a:t>
              </a:r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 flipV="1">
              <a:off x="1872" y="2520"/>
              <a:ext cx="576" cy="648"/>
            </a:xfrm>
            <a:prstGeom prst="line">
              <a:avLst/>
            </a:prstGeom>
            <a:noFill/>
            <a:ln w="63500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 flipH="1" flipV="1">
              <a:off x="2952" y="2808"/>
              <a:ext cx="144" cy="720"/>
            </a:xfrm>
            <a:prstGeom prst="line">
              <a:avLst/>
            </a:prstGeom>
            <a:noFill/>
            <a:ln w="63500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 flipH="1" flipV="1">
              <a:off x="3456" y="2448"/>
              <a:ext cx="576" cy="216"/>
            </a:xfrm>
            <a:prstGeom prst="line">
              <a:avLst/>
            </a:prstGeom>
            <a:noFill/>
            <a:ln w="63500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3752" y="2560"/>
              <a:ext cx="1152" cy="29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en-US" sz="2400" b="1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Electrical</a:t>
              </a:r>
            </a:p>
          </p:txBody>
        </p:sp>
      </p:grp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5486400" y="3009902"/>
            <a:ext cx="3657600" cy="6463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…engineer’s best friend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" y="3695702"/>
            <a:ext cx="25026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1600">
                <a:latin typeface="Century Gothic" pitchFamily="34" charset="0"/>
              </a:rPr>
              <a:t>Hardest material</a:t>
            </a:r>
          </a:p>
          <a:p>
            <a:pPr>
              <a:buFontTx/>
              <a:buChar char="•"/>
            </a:pPr>
            <a:r>
              <a:rPr lang="en-US" altLang="en-US" sz="1600">
                <a:latin typeface="Century Gothic" pitchFamily="34" charset="0"/>
              </a:rPr>
              <a:t>Low mass density</a:t>
            </a:r>
          </a:p>
          <a:p>
            <a:pPr>
              <a:buFontTx/>
              <a:buChar char="•"/>
            </a:pPr>
            <a:r>
              <a:rPr lang="en-US" altLang="en-US" sz="1600">
                <a:latin typeface="Century Gothic" pitchFamily="34" charset="0"/>
              </a:rPr>
              <a:t>High Young’s modulus</a:t>
            </a:r>
          </a:p>
        </p:txBody>
      </p:sp>
    </p:spTree>
    <p:extLst>
      <p:ext uri="{BB962C8B-B14F-4D97-AF65-F5344CB8AC3E}">
        <p14:creationId xmlns:p14="http://schemas.microsoft.com/office/powerpoint/2010/main" val="29810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1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Nanostructure diamond surface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1617-F121-B64B-9EED-31C57F88821F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9" name="Slide Number Placeholder 5"/>
          <p:cNvSpPr txBox="1">
            <a:spLocks/>
          </p:cNvSpPr>
          <p:nvPr/>
        </p:nvSpPr>
        <p:spPr>
          <a:xfrm>
            <a:off x="7017813" y="6400800"/>
            <a:ext cx="1406525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71617-F121-B64B-9EED-31C57F8882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202" y="3155164"/>
            <a:ext cx="4086230" cy="236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1927" y="3092428"/>
            <a:ext cx="13144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" name="右大括号 4"/>
          <p:cNvSpPr/>
          <p:nvPr/>
        </p:nvSpPr>
        <p:spPr>
          <a:xfrm rot="10800000">
            <a:off x="5584572" y="3306742"/>
            <a:ext cx="285752" cy="2143140"/>
          </a:xfrm>
          <a:prstGeom prst="rightBrace">
            <a:avLst>
              <a:gd name="adj1" fmla="val 83758"/>
              <a:gd name="adj2" fmla="val 50287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4655877" y="4163998"/>
            <a:ext cx="949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h_total</a:t>
            </a:r>
            <a:endParaRPr lang="en-US" sz="2000" b="1" dirty="0"/>
          </a:p>
        </p:txBody>
      </p:sp>
      <p:cxnSp>
        <p:nvCxnSpPr>
          <p:cNvPr id="108" name="直接连接符 7"/>
          <p:cNvCxnSpPr/>
          <p:nvPr/>
        </p:nvCxnSpPr>
        <p:spPr>
          <a:xfrm rot="5400000" flipH="1" flipV="1">
            <a:off x="4934380" y="4334644"/>
            <a:ext cx="3200400" cy="1588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9"/>
          <p:cNvCxnSpPr>
            <a:endCxn id="113" idx="1"/>
          </p:cNvCxnSpPr>
          <p:nvPr/>
        </p:nvCxnSpPr>
        <p:spPr>
          <a:xfrm flipV="1">
            <a:off x="6841626" y="2792417"/>
            <a:ext cx="714380" cy="5040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1"/>
          <p:cNvCxnSpPr/>
          <p:nvPr/>
        </p:nvCxnSpPr>
        <p:spPr>
          <a:xfrm>
            <a:off x="6729183" y="5449882"/>
            <a:ext cx="857256" cy="1428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箭头连接符 13"/>
          <p:cNvCxnSpPr>
            <a:endCxn id="114" idx="1"/>
          </p:cNvCxnSpPr>
          <p:nvPr/>
        </p:nvCxnSpPr>
        <p:spPr>
          <a:xfrm>
            <a:off x="6586307" y="3817674"/>
            <a:ext cx="998528" cy="57489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7556006" y="2592362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r_disc</a:t>
            </a:r>
            <a:endParaRPr lang="en-US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7584835" y="4192516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r_min</a:t>
            </a:r>
            <a:endParaRPr lang="en-US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7586439" y="5406962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r_sup</a:t>
            </a:r>
            <a:endParaRPr lang="en-US" b="1" dirty="0"/>
          </a:p>
        </p:txBody>
      </p:sp>
      <p:sp>
        <p:nvSpPr>
          <p:cNvPr id="116" name="弧形 20"/>
          <p:cNvSpPr/>
          <p:nvPr/>
        </p:nvSpPr>
        <p:spPr>
          <a:xfrm rot="5400000">
            <a:off x="5459556" y="2717378"/>
            <a:ext cx="571503" cy="1035852"/>
          </a:xfrm>
          <a:prstGeom prst="arc">
            <a:avLst>
              <a:gd name="adj1" fmla="val 16663099"/>
              <a:gd name="adj2" fmla="val 1813874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直接箭头连接符 21"/>
          <p:cNvCxnSpPr>
            <a:endCxn id="118" idx="1"/>
          </p:cNvCxnSpPr>
          <p:nvPr/>
        </p:nvCxnSpPr>
        <p:spPr>
          <a:xfrm>
            <a:off x="6198925" y="3414764"/>
            <a:ext cx="1385910" cy="23490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584835" y="3449618"/>
            <a:ext cx="77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alpha</a:t>
            </a:r>
            <a:endParaRPr lang="en-US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162785" y="1260495"/>
            <a:ext cx="8512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Nanostructure the diamond surface with a structure that has varying diameter width along the vertical direction, to create a </a:t>
            </a:r>
            <a:r>
              <a:rPr lang="en-US" sz="2000" dirty="0" err="1" smtClean="0"/>
              <a:t>metasurface</a:t>
            </a:r>
            <a:r>
              <a:rPr lang="en-US" sz="2000" dirty="0" smtClean="0"/>
              <a:t> effect from the bulk diamond 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57"/>
          <p:cNvSpPr>
            <a:spLocks noGrp="1"/>
          </p:cNvSpPr>
          <p:nvPr>
            <p:ph type="title"/>
          </p:nvPr>
        </p:nvSpPr>
        <p:spPr>
          <a:xfrm>
            <a:off x="-15906" y="0"/>
            <a:ext cx="9144000" cy="6096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FDTD Simulations Perfect Reflection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5807" y="5633675"/>
            <a:ext cx="2133600" cy="365125"/>
          </a:xfrm>
        </p:spPr>
        <p:txBody>
          <a:bodyPr/>
          <a:lstStyle/>
          <a:p>
            <a:fld id="{FBD71617-F121-B64B-9EED-31C57F88821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9" name="Slide Number Placeholder 5"/>
          <p:cNvSpPr txBox="1">
            <a:spLocks/>
          </p:cNvSpPr>
          <p:nvPr/>
        </p:nvSpPr>
        <p:spPr>
          <a:xfrm>
            <a:off x="7017813" y="6400800"/>
            <a:ext cx="1406525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71617-F121-B64B-9EED-31C57F8882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9509" y="3929860"/>
            <a:ext cx="4454254" cy="189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1161861" y="4325411"/>
            <a:ext cx="2478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h_total</a:t>
            </a:r>
            <a:r>
              <a:rPr lang="en-US" sz="2400" dirty="0" smtClean="0"/>
              <a:t>=3um</a:t>
            </a:r>
          </a:p>
          <a:p>
            <a:r>
              <a:rPr lang="en-US" sz="2400" dirty="0" err="1" smtClean="0"/>
              <a:t>r_min</a:t>
            </a:r>
            <a:r>
              <a:rPr lang="en-US" sz="2400" dirty="0" smtClean="0"/>
              <a:t>=0.04um</a:t>
            </a:r>
          </a:p>
          <a:p>
            <a:r>
              <a:rPr lang="en-US" sz="2400" dirty="0" err="1" smtClean="0"/>
              <a:t>r_sup</a:t>
            </a:r>
            <a:r>
              <a:rPr lang="en-US" sz="2400" dirty="0" smtClean="0"/>
              <a:t>=0.2um</a:t>
            </a:r>
          </a:p>
          <a:p>
            <a:r>
              <a:rPr lang="en-US" sz="2400" dirty="0" smtClean="0"/>
              <a:t>pitch=1um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6177" y="1471052"/>
            <a:ext cx="2428892" cy="18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直接箭头连接符 5"/>
          <p:cNvCxnSpPr/>
          <p:nvPr/>
        </p:nvCxnSpPr>
        <p:spPr>
          <a:xfrm flipV="1">
            <a:off x="6779243" y="1848833"/>
            <a:ext cx="553492" cy="234"/>
          </a:xfrm>
          <a:prstGeom prst="straightConnector1">
            <a:avLst/>
          </a:prstGeom>
          <a:ln w="190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18355" y="1908363"/>
            <a:ext cx="124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～</a:t>
            </a:r>
            <a:r>
              <a:rPr lang="en-US" b="1" dirty="0" smtClean="0">
                <a:solidFill>
                  <a:schemeClr val="bg1"/>
                </a:solidFill>
              </a:rPr>
              <a:t>50nm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圆角矩形 8"/>
          <p:cNvSpPr/>
          <p:nvPr/>
        </p:nvSpPr>
        <p:spPr>
          <a:xfrm>
            <a:off x="6074805" y="4109342"/>
            <a:ext cx="1500198" cy="1399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直接连接符 10"/>
          <p:cNvCxnSpPr/>
          <p:nvPr/>
        </p:nvCxnSpPr>
        <p:spPr>
          <a:xfrm rot="16200000" flipV="1">
            <a:off x="5396144" y="3599298"/>
            <a:ext cx="928694" cy="4286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1"/>
          <p:cNvCxnSpPr/>
          <p:nvPr/>
        </p:nvCxnSpPr>
        <p:spPr>
          <a:xfrm rot="5400000" flipH="1" flipV="1">
            <a:off x="7360689" y="3563579"/>
            <a:ext cx="928694" cy="5000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46177" y="5895071"/>
            <a:ext cx="2257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r_disc</a:t>
            </a:r>
            <a:r>
              <a:rPr lang="en-US" sz="2400" dirty="0" smtClean="0"/>
              <a:t> = 0.4um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4438" y="1790631"/>
            <a:ext cx="762382" cy="150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右大括号 4"/>
          <p:cNvSpPr/>
          <p:nvPr/>
        </p:nvSpPr>
        <p:spPr>
          <a:xfrm rot="10800000">
            <a:off x="894404" y="1939085"/>
            <a:ext cx="285752" cy="1243025"/>
          </a:xfrm>
          <a:prstGeom prst="rightBrace">
            <a:avLst>
              <a:gd name="adj1" fmla="val 83758"/>
              <a:gd name="adj2" fmla="val 50287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44553" y="1408573"/>
            <a:ext cx="949106" cy="232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h_total</a:t>
            </a:r>
            <a:endParaRPr lang="en-US" sz="2000" b="1" dirty="0"/>
          </a:p>
        </p:txBody>
      </p:sp>
      <p:cxnSp>
        <p:nvCxnSpPr>
          <p:cNvPr id="44" name="直接箭头连接符 9"/>
          <p:cNvCxnSpPr/>
          <p:nvPr/>
        </p:nvCxnSpPr>
        <p:spPr>
          <a:xfrm flipV="1">
            <a:off x="2023648" y="1591997"/>
            <a:ext cx="557673" cy="25714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11"/>
          <p:cNvCxnSpPr/>
          <p:nvPr/>
        </p:nvCxnSpPr>
        <p:spPr>
          <a:xfrm>
            <a:off x="1724065" y="3210554"/>
            <a:ext cx="857256" cy="3160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13"/>
          <p:cNvCxnSpPr/>
          <p:nvPr/>
        </p:nvCxnSpPr>
        <p:spPr>
          <a:xfrm>
            <a:off x="1968812" y="2515881"/>
            <a:ext cx="612509" cy="37484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732604" y="1454725"/>
            <a:ext cx="814647" cy="232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r_disc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732604" y="2789011"/>
            <a:ext cx="813043" cy="232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r_min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723412" y="3410524"/>
            <a:ext cx="782587" cy="232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r_sup</a:t>
            </a:r>
            <a:endParaRPr lang="en-US" b="1" dirty="0"/>
          </a:p>
        </p:txBody>
      </p:sp>
      <p:sp>
        <p:nvSpPr>
          <p:cNvPr id="50" name="弧形 20"/>
          <p:cNvSpPr/>
          <p:nvPr/>
        </p:nvSpPr>
        <p:spPr>
          <a:xfrm rot="5400000">
            <a:off x="894405" y="1577352"/>
            <a:ext cx="571503" cy="600794"/>
          </a:xfrm>
          <a:prstGeom prst="arc">
            <a:avLst>
              <a:gd name="adj1" fmla="val 16663099"/>
              <a:gd name="adj2" fmla="val 1813874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直接箭头连接符 21"/>
          <p:cNvCxnSpPr/>
          <p:nvPr/>
        </p:nvCxnSpPr>
        <p:spPr>
          <a:xfrm>
            <a:off x="1635629" y="2022569"/>
            <a:ext cx="945692" cy="24129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729824" y="2147829"/>
            <a:ext cx="776175" cy="232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alpha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340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FDTD Simulations Perfect Reflection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Slide Number Placeholder 5"/>
          <p:cNvSpPr txBox="1">
            <a:spLocks/>
          </p:cNvSpPr>
          <p:nvPr/>
        </p:nvSpPr>
        <p:spPr>
          <a:xfrm>
            <a:off x="7017813" y="6400800"/>
            <a:ext cx="1406525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71617-F121-B64B-9EED-31C57F8882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Picture 3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942" y="1175214"/>
            <a:ext cx="3959470" cy="242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433" y="1220147"/>
            <a:ext cx="4154366" cy="233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5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8667" y="4033325"/>
            <a:ext cx="4355490" cy="25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1726276" y="943149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Sweep Pitch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898140" y="943149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Sweep </a:t>
            </a:r>
            <a:r>
              <a:rPr lang="en-US" sz="2000" b="1" dirty="0" err="1" smtClean="0"/>
              <a:t>r_disc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541485" y="3804725"/>
            <a:ext cx="190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Sweep </a:t>
            </a:r>
            <a:r>
              <a:rPr lang="en-US" sz="2000" b="1" dirty="0" err="1" smtClean="0"/>
              <a:t>h_total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81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fabrication</a:t>
            </a:r>
            <a:endParaRPr lang="en-US" dirty="0"/>
          </a:p>
        </p:txBody>
      </p:sp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53" y="1096479"/>
            <a:ext cx="2785939" cy="203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46" y="938307"/>
            <a:ext cx="2718044" cy="219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29" y="3856892"/>
            <a:ext cx="2596258" cy="261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otched Right Arrow 11"/>
          <p:cNvSpPr/>
          <p:nvPr/>
        </p:nvSpPr>
        <p:spPr>
          <a:xfrm rot="5400000">
            <a:off x="6615862" y="3356487"/>
            <a:ext cx="563563" cy="345173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 rot="10800000">
            <a:off x="4331248" y="4993504"/>
            <a:ext cx="563563" cy="345173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>
            <a:off x="4290214" y="2213755"/>
            <a:ext cx="563563" cy="345173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5483" name="Picture 11" descr="C:\Users\hatikian\Documents\IBEpatent\DReflectionCoating\fab\Slide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2" t="58974" r="28846" b="4103"/>
          <a:stretch/>
        </p:blipFill>
        <p:spPr bwMode="auto">
          <a:xfrm>
            <a:off x="1100660" y="4547107"/>
            <a:ext cx="2726523" cy="158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5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fabrication</a:t>
            </a:r>
            <a:endParaRPr lang="en-US" dirty="0"/>
          </a:p>
        </p:txBody>
      </p:sp>
      <p:pic>
        <p:nvPicPr>
          <p:cNvPr id="105476" name="Picture 4" descr="F:\SEM\20150806\600nmgapang_03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3"/>
          <a:stretch/>
        </p:blipFill>
        <p:spPr bwMode="auto">
          <a:xfrm>
            <a:off x="914399" y="820615"/>
            <a:ext cx="7467599" cy="561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7" name="Picture 5" descr="F:\SEM\20150423\Ti_1um_02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8"/>
          <a:stretch/>
        </p:blipFill>
        <p:spPr bwMode="auto">
          <a:xfrm>
            <a:off x="363415" y="1008185"/>
            <a:ext cx="3885754" cy="255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30131</TotalTime>
  <Words>304</Words>
  <Application>Microsoft Office PowerPoint</Application>
  <PresentationFormat>On-screen Show (4:3)</PresentationFormat>
  <Paragraphs>90</Paragraphs>
  <Slides>11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Custom Design</vt:lpstr>
      <vt:lpstr>Image</vt:lpstr>
      <vt:lpstr>PowerPoint Presentation</vt:lpstr>
      <vt:lpstr>Laser Damage Threshold</vt:lpstr>
      <vt:lpstr>Laser Damage Threshold</vt:lpstr>
      <vt:lpstr>Diamond’s Appeal</vt:lpstr>
      <vt:lpstr>Nanostructure diamond surface</vt:lpstr>
      <vt:lpstr>FDTD Simulations Perfect Reflection</vt:lpstr>
      <vt:lpstr>FDTD Simulations Perfect Reflection</vt:lpstr>
      <vt:lpstr>Device fabrication</vt:lpstr>
      <vt:lpstr>Device fabrication</vt:lpstr>
      <vt:lpstr>Device fabrication</vt:lpstr>
      <vt:lpstr>Summary and 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haatikia</dc:creator>
  <cp:lastModifiedBy>hatikian</cp:lastModifiedBy>
  <cp:revision>2111</cp:revision>
  <cp:lastPrinted>2012-12-11T07:54:44Z</cp:lastPrinted>
  <dcterms:created xsi:type="dcterms:W3CDTF">2014-01-23T16:40:51Z</dcterms:created>
  <dcterms:modified xsi:type="dcterms:W3CDTF">2015-09-16T17:26:10Z</dcterms:modified>
</cp:coreProperties>
</file>