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66" r:id="rId3"/>
    <p:sldId id="257" r:id="rId4"/>
    <p:sldId id="260" r:id="rId5"/>
    <p:sldId id="265" r:id="rId6"/>
    <p:sldId id="267" r:id="rId7"/>
    <p:sldId id="268" r:id="rId8"/>
    <p:sldId id="270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3670A-6064-48F1-BF08-DBAF4015F2E5}" type="datetimeFigureOut">
              <a:rPr lang="en-US" smtClean="0"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5548E-A219-4B10-9455-B5DE93891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6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</a:t>
            </a:r>
            <a:r>
              <a:rPr lang="en-US" baseline="0" dirty="0" smtClean="0"/>
              <a:t> misaligned; </a:t>
            </a:r>
            <a:r>
              <a:rPr lang="en-US" baseline="0" smtClean="0"/>
              <a:t>overetched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5548E-A219-4B10-9455-B5DE93891E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TM modes are not supported in telecom wavelengths</a:t>
            </a:r>
            <a:r>
              <a:rPr lang="en-US" baseline="0" dirty="0" smtClean="0"/>
              <a:t> since the film is too thin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Qualifying Exam 01/27/2015 Cheng Wang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School of Engineering and Applied Sciences, Harvard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4935A-4D25-45C6-93D5-3778E2C29A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4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90600"/>
            <a:ext cx="7086600" cy="1894362"/>
          </a:xfrm>
        </p:spPr>
        <p:txBody>
          <a:bodyPr>
            <a:normAutofit/>
          </a:bodyPr>
          <a:lstStyle/>
          <a:p>
            <a:r>
              <a:rPr lang="en-US" dirty="0" smtClean="0"/>
              <a:t>Lithium </a:t>
            </a:r>
            <a:r>
              <a:rPr lang="en-US" dirty="0" err="1" smtClean="0"/>
              <a:t>Niobate</a:t>
            </a:r>
            <a:r>
              <a:rPr lang="en-US" dirty="0" smtClean="0"/>
              <a:t> (LN) </a:t>
            </a:r>
            <a:r>
              <a:rPr lang="en-US" dirty="0" err="1" smtClean="0"/>
              <a:t>Metasurface</a:t>
            </a:r>
            <a:r>
              <a:rPr lang="en-US" dirty="0" smtClean="0"/>
              <a:t> for Second Harmonic Generation</a:t>
            </a:r>
            <a:br>
              <a:rPr lang="en-US" dirty="0" smtClean="0"/>
            </a:br>
            <a:r>
              <a:rPr lang="en-US" dirty="0" smtClean="0"/>
              <a:t>-Fabrication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MURI Conference Call 09/16/15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19200" y="3733800"/>
            <a:ext cx="6858000" cy="1066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Cheng Wang, Marko </a:t>
            </a:r>
            <a:r>
              <a:rPr lang="en-US" dirty="0" err="1" smtClean="0"/>
              <a:t>Lončar</a:t>
            </a:r>
            <a:r>
              <a:rPr lang="en-US" dirty="0" smtClean="0"/>
              <a:t>	     Harvard University</a:t>
            </a:r>
          </a:p>
          <a:p>
            <a:r>
              <a:rPr lang="en-US" dirty="0" err="1" smtClean="0"/>
              <a:t>Zhaoyi</a:t>
            </a:r>
            <a:r>
              <a:rPr lang="en-US" dirty="0" smtClean="0"/>
              <a:t> Li, </a:t>
            </a:r>
            <a:r>
              <a:rPr lang="en-US" dirty="0" err="1" smtClean="0"/>
              <a:t>Nanfang</a:t>
            </a:r>
            <a:r>
              <a:rPr lang="en-US" dirty="0" smtClean="0"/>
              <a:t> Yu     Columbia </a:t>
            </a:r>
            <a:r>
              <a:rPr lang="en-US" dirty="0" err="1" smtClean="0"/>
              <a:t>Unviersity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 Fabrication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Previous fabrication of high quality LN nanostructures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Highest measured Q in </a:t>
            </a:r>
            <a:r>
              <a:rPr lang="en-US" dirty="0" err="1" smtClean="0"/>
              <a:t>microdisk</a:t>
            </a:r>
            <a:r>
              <a:rPr lang="en-US" dirty="0" smtClean="0"/>
              <a:t> ~ 100,000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Fab method applicable for rings, waveguides, etc.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543871"/>
            <a:ext cx="2995295" cy="2040147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67001" y="3547227"/>
            <a:ext cx="1022570" cy="93392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V="1">
            <a:off x="3700163" y="2542032"/>
            <a:ext cx="133332" cy="100519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3683479" y="4481149"/>
            <a:ext cx="172301" cy="1047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20th_45deg_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-3" r="12749" b="5"/>
          <a:stretch>
            <a:fillRect/>
          </a:stretch>
        </p:blipFill>
        <p:spPr bwMode="auto">
          <a:xfrm>
            <a:off x="3833495" y="2542032"/>
            <a:ext cx="2322321" cy="2043892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Graduate Study\CLEO2015\1.t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17" y="4578491"/>
            <a:ext cx="2532177" cy="174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:\Graduate Study\CLEO2015\2.t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79"/>
          <a:stretch>
            <a:fillRect/>
          </a:stretch>
        </p:blipFill>
        <p:spPr bwMode="auto">
          <a:xfrm>
            <a:off x="3366879" y="4581521"/>
            <a:ext cx="2806062" cy="1743079"/>
          </a:xfrm>
          <a:prstGeom prst="rect">
            <a:avLst/>
          </a:prstGeom>
          <a:noFill/>
          <a:ln w="9525" cap="flat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47801" y="5728924"/>
            <a:ext cx="390761" cy="28330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 flipV="1">
            <a:off x="1838562" y="4585924"/>
            <a:ext cx="1528317" cy="1143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1840150" y="6015659"/>
            <a:ext cx="1537344" cy="308941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75238" y="6403239"/>
            <a:ext cx="790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 </a:t>
            </a:r>
            <a:r>
              <a:rPr lang="en-US" sz="1400" dirty="0"/>
              <a:t>C. </a:t>
            </a:r>
            <a:r>
              <a:rPr lang="en-US" sz="1400" dirty="0" smtClean="0"/>
              <a:t>Wang et al., Integrated high quality factor lithium </a:t>
            </a:r>
            <a:r>
              <a:rPr lang="en-US" sz="1400" dirty="0" err="1" smtClean="0"/>
              <a:t>niobate</a:t>
            </a:r>
            <a:r>
              <a:rPr lang="en-US" sz="1400" dirty="0" smtClean="0"/>
              <a:t> </a:t>
            </a:r>
            <a:r>
              <a:rPr lang="en-US" sz="1400" dirty="0" err="1" smtClean="0"/>
              <a:t>microdisk</a:t>
            </a:r>
            <a:r>
              <a:rPr lang="en-US" sz="1400" dirty="0" smtClean="0"/>
              <a:t> resonators, Opt</a:t>
            </a:r>
            <a:r>
              <a:rPr lang="en-US" sz="1400" dirty="0"/>
              <a:t>. Express </a:t>
            </a:r>
            <a:r>
              <a:rPr lang="en-US" sz="1400" dirty="0" smtClean="0"/>
              <a:t>(</a:t>
            </a:r>
            <a:r>
              <a:rPr lang="en-US" sz="1400" dirty="0"/>
              <a:t>2014).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994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3454192" y="4495801"/>
            <a:ext cx="230184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 Procedure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1216" y="2352939"/>
            <a:ext cx="230425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1216" y="1993239"/>
            <a:ext cx="2304256" cy="43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1216" y="1777215"/>
            <a:ext cx="2304256" cy="2160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240" y="256896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77240" y="176415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77240" y="20534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SiO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361216" y="1576387"/>
            <a:ext cx="2304256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7240" y="156333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FOX-16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67720" y="332978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Spin FOX-16 on LNOI substrate (400 nm LN)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3385552" y="2352939"/>
            <a:ext cx="230425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85552" y="1993239"/>
            <a:ext cx="2304256" cy="43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85552" y="1764157"/>
            <a:ext cx="2304256" cy="229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01576" y="256896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601576" y="176415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601576" y="20534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SiO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3889608" y="1576387"/>
            <a:ext cx="1008112" cy="1948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61616" y="1545899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FOX-16</a:t>
            </a:r>
            <a:endParaRPr lang="en-US" sz="1200" dirty="0"/>
          </a:p>
        </p:txBody>
      </p:sp>
      <p:sp>
        <p:nvSpPr>
          <p:cNvPr id="22" name="Right Arrow 21"/>
          <p:cNvSpPr/>
          <p:nvPr/>
        </p:nvSpPr>
        <p:spPr>
          <a:xfrm>
            <a:off x="2737480" y="2209093"/>
            <a:ext cx="576064" cy="21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392056" y="3329781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E-beam Lithography</a:t>
            </a:r>
            <a:endParaRPr lang="en-US" sz="1400" dirty="0"/>
          </a:p>
        </p:txBody>
      </p:sp>
      <p:sp>
        <p:nvSpPr>
          <p:cNvPr id="24" name="Rectangle 23"/>
          <p:cNvSpPr/>
          <p:nvPr/>
        </p:nvSpPr>
        <p:spPr>
          <a:xfrm>
            <a:off x="5401776" y="1571883"/>
            <a:ext cx="288032" cy="1922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444208" y="2352939"/>
            <a:ext cx="230425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44208" y="1993239"/>
            <a:ext cx="2304256" cy="43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660232" y="2568963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6660232" y="2053440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SiO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84168" y="3329781"/>
            <a:ext cx="3059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RIE w/ </a:t>
            </a:r>
            <a:r>
              <a:rPr lang="en-US" sz="1400" dirty="0" err="1" smtClean="0"/>
              <a:t>Ar</a:t>
            </a:r>
            <a:r>
              <a:rPr lang="en-US" sz="1400" baseline="30000" dirty="0" smtClean="0"/>
              <a:t>+ </a:t>
            </a:r>
            <a:r>
              <a:rPr lang="en-US" sz="1400" dirty="0" smtClean="0"/>
              <a:t>to form an LN ridge waveguide (300 nm etching depth)</a:t>
            </a:r>
            <a:endParaRPr lang="en-US" sz="1400" baseline="30000" dirty="0"/>
          </a:p>
        </p:txBody>
      </p:sp>
      <p:sp>
        <p:nvSpPr>
          <p:cNvPr id="30" name="Trapezoid 29"/>
          <p:cNvSpPr/>
          <p:nvPr/>
        </p:nvSpPr>
        <p:spPr>
          <a:xfrm>
            <a:off x="6857792" y="1771242"/>
            <a:ext cx="588548" cy="221997"/>
          </a:xfrm>
          <a:prstGeom prst="trapezoid">
            <a:avLst>
              <a:gd name="adj" fmla="val 387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apezoid 30"/>
          <p:cNvSpPr/>
          <p:nvPr/>
        </p:nvSpPr>
        <p:spPr>
          <a:xfrm>
            <a:off x="6933358" y="1576387"/>
            <a:ext cx="446954" cy="200828"/>
          </a:xfrm>
          <a:prstGeom prst="trapezoid">
            <a:avLst>
              <a:gd name="adj" fmla="val 24194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6444208" y="149674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FOX-16</a:t>
            </a:r>
            <a:endParaRPr lang="en-US" sz="1200" dirty="0"/>
          </a:p>
        </p:txBody>
      </p:sp>
      <p:sp>
        <p:nvSpPr>
          <p:cNvPr id="33" name="Right Triangle 32"/>
          <p:cNvSpPr/>
          <p:nvPr/>
        </p:nvSpPr>
        <p:spPr>
          <a:xfrm flipH="1">
            <a:off x="8457688" y="1770525"/>
            <a:ext cx="144016" cy="22342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592512" y="1764157"/>
            <a:ext cx="155952" cy="2290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5796136" y="2209093"/>
            <a:ext cx="576064" cy="21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Triangle 35"/>
          <p:cNvSpPr/>
          <p:nvPr/>
        </p:nvSpPr>
        <p:spPr>
          <a:xfrm flipH="1">
            <a:off x="8586008" y="1624199"/>
            <a:ext cx="162456" cy="16857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444208" y="1947520"/>
            <a:ext cx="2076296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934200" y="1746727"/>
            <a:ext cx="161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 ridge waveguides</a:t>
            </a:r>
            <a:endParaRPr lang="en-US" sz="1200" dirty="0"/>
          </a:p>
        </p:txBody>
      </p:sp>
      <p:sp>
        <p:nvSpPr>
          <p:cNvPr id="39" name="Down Arrow 38"/>
          <p:cNvSpPr/>
          <p:nvPr/>
        </p:nvSpPr>
        <p:spPr>
          <a:xfrm>
            <a:off x="7848600" y="3897757"/>
            <a:ext cx="215500" cy="5835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594832" y="5155704"/>
            <a:ext cx="230425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810856" y="53717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44" name="Trapezoid 43"/>
          <p:cNvSpPr/>
          <p:nvPr/>
        </p:nvSpPr>
        <p:spPr>
          <a:xfrm>
            <a:off x="7008416" y="4574007"/>
            <a:ext cx="588548" cy="221997"/>
          </a:xfrm>
          <a:prstGeom prst="trapezoid">
            <a:avLst>
              <a:gd name="adj" fmla="val 38713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594832" y="4750285"/>
            <a:ext cx="2304256" cy="1059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7084824" y="4529656"/>
            <a:ext cx="473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>
          <a:xfrm>
            <a:off x="6592416" y="4806655"/>
            <a:ext cx="2304256" cy="43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810856" y="485620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SiO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7043192" y="4750286"/>
            <a:ext cx="5153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87524" y="6172200"/>
            <a:ext cx="293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Remove residue FOX-16 and PECVD 75 nm of amorphous Si</a:t>
            </a:r>
            <a:endParaRPr lang="en-US" sz="1400" baseline="30000" dirty="0"/>
          </a:p>
        </p:txBody>
      </p:sp>
      <p:sp>
        <p:nvSpPr>
          <p:cNvPr id="60" name="Right Arrow 59"/>
          <p:cNvSpPr/>
          <p:nvPr/>
        </p:nvSpPr>
        <p:spPr>
          <a:xfrm flipH="1">
            <a:off x="5863248" y="5196080"/>
            <a:ext cx="613752" cy="21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454192" y="5140343"/>
            <a:ext cx="230425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670216" y="535636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63" name="Trapezoid 62"/>
          <p:cNvSpPr/>
          <p:nvPr/>
        </p:nvSpPr>
        <p:spPr>
          <a:xfrm>
            <a:off x="3867776" y="4558646"/>
            <a:ext cx="588548" cy="221997"/>
          </a:xfrm>
          <a:prstGeom prst="trapezoid">
            <a:avLst>
              <a:gd name="adj" fmla="val 38713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3454192" y="4734924"/>
            <a:ext cx="2304256" cy="1059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944184" y="4514295"/>
            <a:ext cx="473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66" name="Rectangle 65"/>
          <p:cNvSpPr/>
          <p:nvPr/>
        </p:nvSpPr>
        <p:spPr>
          <a:xfrm>
            <a:off x="3451776" y="4791294"/>
            <a:ext cx="2304256" cy="43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3670216" y="484084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SiO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3902552" y="4734925"/>
            <a:ext cx="5153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146884" y="6156839"/>
            <a:ext cx="2932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Spin on diluted FOX-16 (1:1 with MIBK)</a:t>
            </a:r>
            <a:endParaRPr lang="en-US" sz="1400" baseline="30000" dirty="0"/>
          </a:p>
        </p:txBody>
      </p:sp>
      <p:sp>
        <p:nvSpPr>
          <p:cNvPr id="71" name="TextBox 70"/>
          <p:cNvSpPr txBox="1"/>
          <p:nvPr/>
        </p:nvSpPr>
        <p:spPr>
          <a:xfrm>
            <a:off x="4819928" y="44958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FOX-16</a:t>
            </a:r>
            <a:endParaRPr lang="en-US" sz="1200" dirty="0"/>
          </a:p>
        </p:txBody>
      </p:sp>
      <p:sp>
        <p:nvSpPr>
          <p:cNvPr id="72" name="Trapezoid 71"/>
          <p:cNvSpPr/>
          <p:nvPr/>
        </p:nvSpPr>
        <p:spPr>
          <a:xfrm>
            <a:off x="3860228" y="4450081"/>
            <a:ext cx="600011" cy="45719"/>
          </a:xfrm>
          <a:prstGeom prst="trapezoid">
            <a:avLst>
              <a:gd name="adj" fmla="val 6270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ight Arrow 72"/>
          <p:cNvSpPr/>
          <p:nvPr/>
        </p:nvSpPr>
        <p:spPr>
          <a:xfrm flipH="1">
            <a:off x="2778304" y="5196080"/>
            <a:ext cx="613752" cy="215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54558" y="5176778"/>
            <a:ext cx="2304256" cy="864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354558" y="4817078"/>
            <a:ext cx="2304256" cy="43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570582" y="5392802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0582" y="487727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SiO</a:t>
            </a:r>
            <a:r>
              <a:rPr lang="en-US" sz="1200" baseline="-25000" dirty="0" smtClean="0"/>
              <a:t>2</a:t>
            </a:r>
            <a:endParaRPr lang="en-US" sz="1200" baseline="-25000" dirty="0"/>
          </a:p>
        </p:txBody>
      </p:sp>
      <p:sp>
        <p:nvSpPr>
          <p:cNvPr id="78" name="Trapezoid 77"/>
          <p:cNvSpPr/>
          <p:nvPr/>
        </p:nvSpPr>
        <p:spPr>
          <a:xfrm>
            <a:off x="768142" y="4595081"/>
            <a:ext cx="588548" cy="221997"/>
          </a:xfrm>
          <a:prstGeom prst="trapezoid">
            <a:avLst>
              <a:gd name="adj" fmla="val 3871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54558" y="4771359"/>
            <a:ext cx="2304256" cy="69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844550" y="4574007"/>
            <a:ext cx="1614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LN ridge waveguides</a:t>
            </a:r>
            <a:endParaRPr lang="en-US" sz="1200" dirty="0"/>
          </a:p>
        </p:txBody>
      </p:sp>
      <p:sp>
        <p:nvSpPr>
          <p:cNvPr id="86" name="Rectangle 85"/>
          <p:cNvSpPr/>
          <p:nvPr/>
        </p:nvSpPr>
        <p:spPr>
          <a:xfrm>
            <a:off x="969638" y="4495801"/>
            <a:ext cx="173362" cy="9928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1183538" y="4311581"/>
            <a:ext cx="1331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a-Si antenna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76200" y="61722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E-beam Lithography with Alignment; RIE to form a-Si antenna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07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a-Si antennae on top of LN waveguides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Initial test done on bulk LN samples</a:t>
            </a:r>
          </a:p>
          <a:p>
            <a:r>
              <a:rPr lang="en-US" dirty="0" smtClean="0"/>
              <a:t>Left</a:t>
            </a:r>
            <a:r>
              <a:rPr lang="en-US" dirty="0" smtClean="0"/>
              <a:t>: resist defined by e-beam lithography with alignment</a:t>
            </a:r>
          </a:p>
          <a:p>
            <a:r>
              <a:rPr lang="en-US" dirty="0" smtClean="0"/>
              <a:t>Right: Si antennae after removing resist</a:t>
            </a:r>
            <a:endParaRPr lang="en-US" dirty="0"/>
          </a:p>
        </p:txBody>
      </p:sp>
      <p:pic>
        <p:nvPicPr>
          <p:cNvPr id="3074" name="Picture 2" descr="C:\Graduate Study\Lab Research\Fabrication\072715Meta\HSQ_2_high_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Graduate Study\Lab Research\Fabrication\072915LN\Meta_BOE_3-3_6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06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Fabrication of Si-LN antenna arrays on x-cut LN thin films</a:t>
            </a:r>
          </a:p>
          <a:p>
            <a:r>
              <a:rPr lang="en-US" dirty="0" smtClean="0"/>
              <a:t>Device characterization:</a:t>
            </a:r>
          </a:p>
          <a:p>
            <a:pPr lvl="1"/>
            <a:r>
              <a:rPr lang="en-US" dirty="0" smtClean="0"/>
              <a:t>Butt-coupling with lensed fibers</a:t>
            </a:r>
          </a:p>
          <a:p>
            <a:pPr lvl="1"/>
            <a:r>
              <a:rPr lang="en-US" dirty="0" smtClean="0"/>
              <a:t>Pump with tunable CW telecom laser (1480 – 1680 nm, max power 20 </a:t>
            </a:r>
            <a:r>
              <a:rPr lang="en-US" dirty="0" err="1" smtClean="0"/>
              <a:t>mW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SHG light detection using APD</a:t>
            </a:r>
          </a:p>
          <a:p>
            <a:pPr lvl="1"/>
            <a:r>
              <a:rPr lang="en-US" dirty="0" smtClean="0"/>
              <a:t>~ 100,000 cps with phase mismatched waveguides</a:t>
            </a:r>
          </a:p>
          <a:p>
            <a:pPr lvl="1"/>
            <a:r>
              <a:rPr lang="en-US" dirty="0" smtClean="0"/>
              <a:t>EDFA &amp; OSA available for high power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6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6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µ-disk Transmission </a:t>
            </a:r>
            <a:r>
              <a:rPr lang="en-US" dirty="0" smtClean="0"/>
              <a:t>Spectrum </a:t>
            </a:r>
            <a:r>
              <a:rPr lang="en-US" dirty="0"/>
              <a:t>(</a:t>
            </a:r>
            <a:r>
              <a:rPr lang="en-US" dirty="0" smtClean="0"/>
              <a:t>Telecom)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501063" y="2953792"/>
            <a:ext cx="1879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Highest measured Q ~ 100,000</a:t>
            </a:r>
          </a:p>
          <a:p>
            <a:r>
              <a:rPr lang="en-US" dirty="0" smtClean="0"/>
              <a:t>in telecom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9127" y="1219200"/>
            <a:ext cx="5857873" cy="5102657"/>
            <a:chOff x="1838326" y="1356570"/>
            <a:chExt cx="5857873" cy="5102657"/>
          </a:xfrm>
        </p:grpSpPr>
        <p:grpSp>
          <p:nvGrpSpPr>
            <p:cNvPr id="7" name="Canvas 1"/>
            <p:cNvGrpSpPr/>
            <p:nvPr/>
          </p:nvGrpSpPr>
          <p:grpSpPr>
            <a:xfrm>
              <a:off x="1838326" y="1356570"/>
              <a:ext cx="5857873" cy="5102657"/>
              <a:chOff x="0" y="0"/>
              <a:chExt cx="6076801" cy="529336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6010275" cy="5293360"/>
              </a:xfrm>
              <a:prstGeom prst="rect">
                <a:avLst/>
              </a:prstGeom>
              <a:noFill/>
            </p:spPr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2562255"/>
                <a:ext cx="6010275" cy="209792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453" t="9486" r="6813"/>
              <a:stretch>
                <a:fillRect/>
              </a:stretch>
            </p:blipFill>
            <p:spPr bwMode="auto">
              <a:xfrm>
                <a:off x="0" y="28500"/>
                <a:ext cx="6010275" cy="254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04-29-2014_group1_12th_top_coupled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6854" y="1184413"/>
                <a:ext cx="712309" cy="739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2802737" y="4073145"/>
                <a:ext cx="403305" cy="1553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877514" y="4064445"/>
                <a:ext cx="416905" cy="15637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3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4728909" y="4081245"/>
                <a:ext cx="400105" cy="15340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" name="Straight Connector 14"/>
              <p:cNvCxnSpPr/>
              <p:nvPr/>
            </p:nvCxnSpPr>
            <p:spPr bwMode="auto">
              <a:xfrm>
                <a:off x="2468932" y="4791454"/>
                <a:ext cx="12707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/>
              <p:cNvCxnSpPr/>
              <p:nvPr/>
            </p:nvCxnSpPr>
            <p:spPr bwMode="auto">
              <a:xfrm>
                <a:off x="2393431" y="4912056"/>
                <a:ext cx="134621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flipV="1">
                <a:off x="2393431" y="4791454"/>
                <a:ext cx="75501" cy="1206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554210" y="4788654"/>
                <a:ext cx="12706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>
                <a:off x="478609" y="4908656"/>
                <a:ext cx="134621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478609" y="4788654"/>
                <a:ext cx="75001" cy="1200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>
                <a:off x="4402005" y="4778954"/>
                <a:ext cx="12706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4326404" y="4908456"/>
                <a:ext cx="134621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flipV="1">
                <a:off x="4326404" y="4788454"/>
                <a:ext cx="75001" cy="12000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797610" y="323804"/>
                <a:ext cx="198602" cy="160021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896911" y="1924022"/>
                <a:ext cx="99301" cy="89541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>
                <a:outerShdw dist="35921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0" y="28500"/>
                <a:ext cx="590275" cy="31240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00" dirty="0">
                    <a:effectLst/>
                    <a:latin typeface="Arial"/>
                    <a:ea typeface="SimSun"/>
                  </a:rPr>
                  <a:t>(a)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auto">
              <a:xfrm>
                <a:off x="1257316" y="485706"/>
                <a:ext cx="120902" cy="36200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 kern="1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>
                <a:off x="1330617" y="847710"/>
                <a:ext cx="955412" cy="17240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>
                <a:outerShdw dist="35921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5228265" y="123801"/>
                <a:ext cx="120702" cy="361904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/>
                    <a:ea typeface="Times New Roman"/>
                  </a:rPr>
                  <a:t> 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 flipH="1">
                <a:off x="5228265" y="485706"/>
                <a:ext cx="60301" cy="220032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 type="triangle" w="med" len="med"/>
              </a:ln>
              <a:effectLst>
                <a:outerShdw dist="35921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996238" y="3505240"/>
                <a:ext cx="16580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flipH="1">
                <a:off x="1302042" y="3505240"/>
                <a:ext cx="17430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>
                <a:off x="2985437" y="3533740"/>
                <a:ext cx="16570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H="1">
                <a:off x="3272441" y="3533740"/>
                <a:ext cx="174002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Text Box 78"/>
              <p:cNvSpPr txBox="1">
                <a:spLocks noChangeArrowheads="1"/>
              </p:cNvSpPr>
              <p:nvPr/>
            </p:nvSpPr>
            <p:spPr bwMode="auto">
              <a:xfrm>
                <a:off x="1325604" y="3342183"/>
                <a:ext cx="803010" cy="467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 dirty="0">
                    <a:effectLst/>
                    <a:latin typeface="Times New Roman"/>
                    <a:ea typeface="SimSun"/>
                  </a:rPr>
                  <a:t>   17.0 pm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 dirty="0">
                    <a:effectLst/>
                    <a:latin typeface="Times New Roman"/>
                    <a:ea typeface="SimSun"/>
                  </a:rPr>
                  <a:t>Q ~ 88,000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6" name="Text Box 78"/>
              <p:cNvSpPr txBox="1">
                <a:spLocks noChangeArrowheads="1"/>
              </p:cNvSpPr>
              <p:nvPr/>
            </p:nvSpPr>
            <p:spPr bwMode="auto">
              <a:xfrm>
                <a:off x="3258795" y="3342584"/>
                <a:ext cx="892811" cy="467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 dirty="0">
                    <a:effectLst/>
                    <a:latin typeface="Times New Roman"/>
                    <a:ea typeface="SimSun"/>
                  </a:rPr>
                  <a:t>     14.8 pm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 dirty="0">
                    <a:effectLst/>
                    <a:latin typeface="Times New Roman"/>
                    <a:ea typeface="SimSun"/>
                  </a:rPr>
                  <a:t>Q ~ 102,000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7" name="Text Box 78"/>
              <p:cNvSpPr txBox="1">
                <a:spLocks noChangeArrowheads="1"/>
              </p:cNvSpPr>
              <p:nvPr/>
            </p:nvSpPr>
            <p:spPr bwMode="auto">
              <a:xfrm>
                <a:off x="5274192" y="3342584"/>
                <a:ext cx="802609" cy="467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 dirty="0">
                    <a:effectLst/>
                    <a:latin typeface="Times New Roman"/>
                    <a:ea typeface="SimSun"/>
                  </a:rPr>
                  <a:t>     35.3 pm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 dirty="0">
                    <a:effectLst/>
                    <a:latin typeface="Times New Roman"/>
                    <a:ea typeface="SimSun"/>
                  </a:rPr>
                  <a:t>Q ~ 44,000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8" name="Text Box 9"/>
              <p:cNvSpPr txBox="1">
                <a:spLocks noChangeArrowheads="1"/>
              </p:cNvSpPr>
              <p:nvPr/>
            </p:nvSpPr>
            <p:spPr bwMode="auto">
              <a:xfrm>
                <a:off x="1935532" y="2571811"/>
                <a:ext cx="558599" cy="31240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00" dirty="0">
                    <a:effectLst/>
                    <a:latin typeface="Arial"/>
                    <a:ea typeface="SimSun"/>
                  </a:rPr>
                  <a:t>(c)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39" name="Text Box 9"/>
              <p:cNvSpPr txBox="1">
                <a:spLocks noChangeArrowheads="1"/>
              </p:cNvSpPr>
              <p:nvPr/>
            </p:nvSpPr>
            <p:spPr bwMode="auto">
              <a:xfrm>
                <a:off x="2450" y="2581304"/>
                <a:ext cx="473106" cy="31240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00">
                    <a:effectLst/>
                    <a:latin typeface="Arial"/>
                    <a:ea typeface="SimSun"/>
                  </a:rPr>
                  <a:t>(b)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0" name="Text Box 9"/>
              <p:cNvSpPr txBox="1">
                <a:spLocks noChangeArrowheads="1"/>
              </p:cNvSpPr>
              <p:nvPr/>
            </p:nvSpPr>
            <p:spPr bwMode="auto">
              <a:xfrm>
                <a:off x="3830879" y="2581336"/>
                <a:ext cx="487706" cy="31240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00">
                    <a:effectLst/>
                    <a:latin typeface="Arial"/>
                    <a:ea typeface="SimSun"/>
                  </a:rPr>
                  <a:t>(d)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1" name="Text Box 9"/>
              <p:cNvSpPr txBox="1">
                <a:spLocks noChangeArrowheads="1"/>
              </p:cNvSpPr>
              <p:nvPr/>
            </p:nvSpPr>
            <p:spPr bwMode="auto">
              <a:xfrm>
                <a:off x="19203" y="4543351"/>
                <a:ext cx="473106" cy="31180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00" dirty="0">
                    <a:effectLst/>
                    <a:latin typeface="Arial"/>
                    <a:ea typeface="SimSun"/>
                  </a:rPr>
                  <a:t>(e)</a:t>
                </a:r>
                <a:endParaRPr lang="en-US" sz="1200" dirty="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2" name="Text Box 9"/>
              <p:cNvSpPr txBox="1">
                <a:spLocks noChangeArrowheads="1"/>
              </p:cNvSpPr>
              <p:nvPr/>
            </p:nvSpPr>
            <p:spPr bwMode="auto">
              <a:xfrm>
                <a:off x="1995826" y="4562352"/>
                <a:ext cx="473106" cy="31180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00">
                    <a:effectLst/>
                    <a:latin typeface="Arial"/>
                    <a:ea typeface="SimSun"/>
                  </a:rPr>
                  <a:t>(f)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3" name="Text Box 9"/>
              <p:cNvSpPr txBox="1">
                <a:spLocks noChangeArrowheads="1"/>
              </p:cNvSpPr>
              <p:nvPr/>
            </p:nvSpPr>
            <p:spPr bwMode="auto">
              <a:xfrm>
                <a:off x="3939299" y="4571652"/>
                <a:ext cx="473106" cy="311804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b="1" kern="100">
                    <a:effectLst/>
                    <a:latin typeface="Arial"/>
                    <a:ea typeface="SimSun"/>
                  </a:rPr>
                  <a:t>(g)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4" name="Text Box 78"/>
              <p:cNvSpPr txBox="1">
                <a:spLocks noChangeArrowheads="1"/>
              </p:cNvSpPr>
              <p:nvPr/>
            </p:nvSpPr>
            <p:spPr bwMode="auto">
              <a:xfrm>
                <a:off x="903511" y="1675019"/>
                <a:ext cx="591907" cy="248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00B05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00B050"/>
                    </a:solidFill>
                    <a:effectLst/>
                    <a:latin typeface="Times New Roman"/>
                    <a:ea typeface="SimSun"/>
                  </a:rPr>
                  <a:t>88, 02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5" name="Text Box 78"/>
              <p:cNvSpPr txBox="1">
                <a:spLocks noChangeArrowheads="1"/>
              </p:cNvSpPr>
              <p:nvPr/>
            </p:nvSpPr>
            <p:spPr bwMode="auto">
              <a:xfrm>
                <a:off x="2096426" y="1684519"/>
                <a:ext cx="591807" cy="3067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00B05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00B050"/>
                    </a:solidFill>
                    <a:effectLst/>
                    <a:latin typeface="Times New Roman"/>
                    <a:ea typeface="SimSun"/>
                  </a:rPr>
                  <a:t>87, 02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6" name="Text Box 78"/>
              <p:cNvSpPr txBox="1">
                <a:spLocks noChangeArrowheads="1"/>
              </p:cNvSpPr>
              <p:nvPr/>
            </p:nvSpPr>
            <p:spPr bwMode="auto">
              <a:xfrm>
                <a:off x="3589345" y="1513517"/>
                <a:ext cx="591807" cy="3060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00B05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00B050"/>
                    </a:solidFill>
                    <a:effectLst/>
                    <a:latin typeface="Times New Roman"/>
                    <a:ea typeface="SimSun"/>
                  </a:rPr>
                  <a:t>86, 02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7" name="Text Box 78"/>
              <p:cNvSpPr txBox="1">
                <a:spLocks noChangeArrowheads="1"/>
              </p:cNvSpPr>
              <p:nvPr/>
            </p:nvSpPr>
            <p:spPr bwMode="auto">
              <a:xfrm>
                <a:off x="5288566" y="1674819"/>
                <a:ext cx="591807" cy="306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00B05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00B050"/>
                    </a:solidFill>
                    <a:effectLst/>
                    <a:latin typeface="Times New Roman"/>
                    <a:ea typeface="SimSun"/>
                  </a:rPr>
                  <a:t>85, 02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8" name="Text Box 78"/>
              <p:cNvSpPr txBox="1">
                <a:spLocks noChangeArrowheads="1"/>
              </p:cNvSpPr>
              <p:nvPr/>
            </p:nvSpPr>
            <p:spPr bwMode="auto">
              <a:xfrm>
                <a:off x="1162015" y="244603"/>
                <a:ext cx="591807" cy="306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FF000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FF0000"/>
                    </a:solidFill>
                    <a:effectLst/>
                    <a:latin typeface="Times New Roman"/>
                    <a:ea typeface="SimSun"/>
                  </a:rPr>
                  <a:t>94, 01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49" name="Text Box 78"/>
              <p:cNvSpPr txBox="1">
                <a:spLocks noChangeArrowheads="1"/>
              </p:cNvSpPr>
              <p:nvPr/>
            </p:nvSpPr>
            <p:spPr bwMode="auto">
              <a:xfrm>
                <a:off x="2459131" y="623507"/>
                <a:ext cx="591807" cy="305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FF000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FF0000"/>
                    </a:solidFill>
                    <a:effectLst/>
                    <a:latin typeface="Times New Roman"/>
                    <a:ea typeface="SimSun"/>
                  </a:rPr>
                  <a:t>93, 01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0" name="Text Box 78"/>
              <p:cNvSpPr txBox="1">
                <a:spLocks noChangeArrowheads="1"/>
              </p:cNvSpPr>
              <p:nvPr/>
            </p:nvSpPr>
            <p:spPr bwMode="auto">
              <a:xfrm>
                <a:off x="3958349" y="445005"/>
                <a:ext cx="591807" cy="304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FF000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FF0000"/>
                    </a:solidFill>
                    <a:effectLst/>
                    <a:latin typeface="Times New Roman"/>
                    <a:ea typeface="SimSun"/>
                  </a:rPr>
                  <a:t>92, 01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1" name="Text Box 78"/>
              <p:cNvSpPr txBox="1">
                <a:spLocks noChangeArrowheads="1"/>
              </p:cNvSpPr>
              <p:nvPr/>
            </p:nvSpPr>
            <p:spPr bwMode="auto">
              <a:xfrm>
                <a:off x="1902224" y="576607"/>
                <a:ext cx="591907" cy="305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0070C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0070C0"/>
                    </a:solidFill>
                    <a:effectLst/>
                    <a:latin typeface="Times New Roman"/>
                    <a:ea typeface="SimSun"/>
                  </a:rPr>
                  <a:t>82, 03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2" name="Text Box 78"/>
              <p:cNvSpPr txBox="1">
                <a:spLocks noChangeArrowheads="1"/>
              </p:cNvSpPr>
              <p:nvPr/>
            </p:nvSpPr>
            <p:spPr bwMode="auto">
              <a:xfrm>
                <a:off x="3368942" y="515706"/>
                <a:ext cx="591807" cy="304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0070C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0070C0"/>
                    </a:solidFill>
                    <a:effectLst/>
                    <a:latin typeface="Times New Roman"/>
                    <a:ea typeface="SimSun"/>
                  </a:rPr>
                  <a:t>81, 03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3" name="Text Box 78"/>
              <p:cNvSpPr txBox="1">
                <a:spLocks noChangeArrowheads="1"/>
              </p:cNvSpPr>
              <p:nvPr/>
            </p:nvSpPr>
            <p:spPr bwMode="auto">
              <a:xfrm>
                <a:off x="4817660" y="377804"/>
                <a:ext cx="591807" cy="304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kern="100">
                    <a:solidFill>
                      <a:srgbClr val="0070C0"/>
                    </a:solidFill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000" kern="100" baseline="-25000">
                    <a:solidFill>
                      <a:srgbClr val="0070C0"/>
                    </a:solidFill>
                    <a:effectLst/>
                    <a:latin typeface="Times New Roman"/>
                    <a:ea typeface="SimSun"/>
                  </a:rPr>
                  <a:t>80, 03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4" name="Text Box 78"/>
              <p:cNvSpPr txBox="1">
                <a:spLocks noChangeArrowheads="1"/>
              </p:cNvSpPr>
              <p:nvPr/>
            </p:nvSpPr>
            <p:spPr bwMode="auto">
              <a:xfrm>
                <a:off x="578583" y="4973056"/>
                <a:ext cx="1389117" cy="259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200" kern="100" baseline="-25000">
                    <a:effectLst/>
                    <a:latin typeface="Times New Roman"/>
                    <a:ea typeface="SimSun"/>
                  </a:rPr>
                  <a:t>88,02    </a:t>
                </a:r>
                <a:r>
                  <a:rPr lang="en-US" sz="1200" kern="100">
                    <a:effectLst/>
                    <a:latin typeface="Times New Roman"/>
                    <a:ea typeface="SimSun"/>
                  </a:rPr>
                  <a:t>n</a:t>
                </a:r>
                <a:r>
                  <a:rPr lang="en-US" sz="1200" kern="100" baseline="-25000">
                    <a:effectLst/>
                    <a:latin typeface="Times New Roman"/>
                    <a:ea typeface="SimSun"/>
                  </a:rPr>
                  <a:t>eff</a:t>
                </a:r>
                <a:r>
                  <a:rPr lang="en-US" sz="1200" kern="100">
                    <a:effectLst/>
                    <a:latin typeface="Times New Roman"/>
                    <a:ea typeface="SimSun"/>
                  </a:rPr>
                  <a:t> = 1.53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5" name="Text Box 78"/>
              <p:cNvSpPr txBox="1">
                <a:spLocks noChangeArrowheads="1"/>
              </p:cNvSpPr>
              <p:nvPr/>
            </p:nvSpPr>
            <p:spPr bwMode="auto">
              <a:xfrm>
                <a:off x="2465231" y="4971756"/>
                <a:ext cx="1388717" cy="3146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200" kern="100" baseline="-25000">
                    <a:effectLst/>
                    <a:latin typeface="Times New Roman"/>
                    <a:ea typeface="SimSun"/>
                  </a:rPr>
                  <a:t>94,01    </a:t>
                </a:r>
                <a:r>
                  <a:rPr lang="en-US" sz="1200" kern="100">
                    <a:effectLst/>
                    <a:latin typeface="Times New Roman"/>
                    <a:ea typeface="SimSun"/>
                  </a:rPr>
                  <a:t>n</a:t>
                </a:r>
                <a:r>
                  <a:rPr lang="en-US" sz="1200" kern="100" baseline="-25000">
                    <a:effectLst/>
                    <a:latin typeface="Times New Roman"/>
                    <a:ea typeface="SimSun"/>
                  </a:rPr>
                  <a:t>eff</a:t>
                </a:r>
                <a:r>
                  <a:rPr lang="en-US" sz="1200" kern="100">
                    <a:effectLst/>
                    <a:latin typeface="Times New Roman"/>
                    <a:ea typeface="SimSun"/>
                  </a:rPr>
                  <a:t> = 1.63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  <p:sp>
            <p:nvSpPr>
              <p:cNvPr id="56" name="Text Box 78"/>
              <p:cNvSpPr txBox="1">
                <a:spLocks noChangeArrowheads="1"/>
              </p:cNvSpPr>
              <p:nvPr/>
            </p:nvSpPr>
            <p:spPr bwMode="auto">
              <a:xfrm>
                <a:off x="4345454" y="4971256"/>
                <a:ext cx="1388717" cy="314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00">
                    <a:effectLst/>
                    <a:latin typeface="Times New Roman"/>
                    <a:ea typeface="SimSun"/>
                  </a:rPr>
                  <a:t>TE</a:t>
                </a:r>
                <a:r>
                  <a:rPr lang="en-US" sz="1200" kern="100" baseline="-25000">
                    <a:effectLst/>
                    <a:latin typeface="Times New Roman"/>
                    <a:ea typeface="SimSun"/>
                  </a:rPr>
                  <a:t>80,03    </a:t>
                </a:r>
                <a:r>
                  <a:rPr lang="en-US" sz="1200" kern="100">
                    <a:effectLst/>
                    <a:latin typeface="Times New Roman"/>
                    <a:ea typeface="SimSun"/>
                  </a:rPr>
                  <a:t>n</a:t>
                </a:r>
                <a:r>
                  <a:rPr lang="en-US" sz="1200" kern="100" baseline="-25000">
                    <a:effectLst/>
                    <a:latin typeface="Times New Roman"/>
                    <a:ea typeface="SimSun"/>
                  </a:rPr>
                  <a:t>eff</a:t>
                </a:r>
                <a:r>
                  <a:rPr lang="en-US" sz="1200" kern="100">
                    <a:effectLst/>
                    <a:latin typeface="Times New Roman"/>
                    <a:ea typeface="SimSun"/>
                  </a:rPr>
                  <a:t> = 1.42</a:t>
                </a:r>
                <a:endParaRPr lang="en-US" sz="1200">
                  <a:effectLst/>
                  <a:latin typeface="Times New Roman"/>
                  <a:ea typeface="SimSun"/>
                </a:endParaRPr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 bwMode="auto">
            <a:xfrm>
              <a:off x="6634055" y="4742044"/>
              <a:ext cx="159732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Straight Arrow Connector 59"/>
            <p:cNvCxnSpPr/>
            <p:nvPr/>
          </p:nvCxnSpPr>
          <p:spPr bwMode="auto">
            <a:xfrm flipH="1">
              <a:off x="6934200" y="4742044"/>
              <a:ext cx="16773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1" name="Rectangle 60"/>
          <p:cNvSpPr/>
          <p:nvPr/>
        </p:nvSpPr>
        <p:spPr>
          <a:xfrm>
            <a:off x="3773672" y="4700317"/>
            <a:ext cx="773386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675238" y="6403239"/>
            <a:ext cx="790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[1] </a:t>
            </a:r>
            <a:r>
              <a:rPr lang="en-US" sz="1400" dirty="0"/>
              <a:t>C. </a:t>
            </a:r>
            <a:r>
              <a:rPr lang="en-US" sz="1400" dirty="0" smtClean="0"/>
              <a:t>Wang et al., Integrated high quality factor lithium </a:t>
            </a:r>
            <a:r>
              <a:rPr lang="en-US" sz="1400" dirty="0" err="1" smtClean="0"/>
              <a:t>niobate</a:t>
            </a:r>
            <a:r>
              <a:rPr lang="en-US" sz="1400" dirty="0" smtClean="0"/>
              <a:t> </a:t>
            </a:r>
            <a:r>
              <a:rPr lang="en-US" sz="1400" dirty="0" err="1" smtClean="0"/>
              <a:t>microdisk</a:t>
            </a:r>
            <a:r>
              <a:rPr lang="en-US" sz="1400" dirty="0" smtClean="0"/>
              <a:t> resonators, Opt</a:t>
            </a:r>
            <a:r>
              <a:rPr lang="en-US" sz="1400" dirty="0"/>
              <a:t>. Express </a:t>
            </a:r>
            <a:r>
              <a:rPr lang="en-US" sz="1400" dirty="0" smtClean="0"/>
              <a:t>(</a:t>
            </a:r>
            <a:r>
              <a:rPr lang="en-US" sz="1400" dirty="0"/>
              <a:t>2014).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7922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r="6793"/>
          <a:stretch/>
        </p:blipFill>
        <p:spPr bwMode="auto">
          <a:xfrm>
            <a:off x="268654" y="3522419"/>
            <a:ext cx="7808546" cy="282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924800" cy="731838"/>
          </a:xfrm>
        </p:spPr>
        <p:txBody>
          <a:bodyPr>
            <a:normAutofit/>
          </a:bodyPr>
          <a:lstStyle/>
          <a:p>
            <a:r>
              <a:rPr lang="en-US" dirty="0"/>
              <a:t>Integrated LN Photonic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581400" cy="4495800"/>
          </a:xfrm>
        </p:spPr>
        <p:txBody>
          <a:bodyPr/>
          <a:lstStyle/>
          <a:p>
            <a:r>
              <a:rPr lang="en-US" dirty="0" smtClean="0"/>
              <a:t>Loaded Q ~ 25,000</a:t>
            </a:r>
          </a:p>
          <a:p>
            <a:r>
              <a:rPr lang="en-US" dirty="0" smtClean="0"/>
              <a:t>Close to critical coupling</a:t>
            </a:r>
          </a:p>
          <a:p>
            <a:r>
              <a:rPr lang="en-US" dirty="0" smtClean="0"/>
              <a:t>Intrinsic 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int</a:t>
            </a:r>
            <a:r>
              <a:rPr lang="en-US" dirty="0" smtClean="0"/>
              <a:t> ~ 50,000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64" y="1438275"/>
            <a:ext cx="3055636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30024" y="2927866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 = 25,000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343400" y="4572000"/>
            <a:ext cx="267647" cy="1295400"/>
          </a:xfrm>
          <a:prstGeom prst="ellips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US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 bwMode="auto">
          <a:xfrm flipV="1">
            <a:off x="4477224" y="3429000"/>
            <a:ext cx="932976" cy="1143000"/>
          </a:xfrm>
          <a:prstGeom prst="straightConnector1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triangle" w="med" len="med"/>
          </a:ln>
          <a:effectLst>
            <a:outerShdw dist="35921" dir="2700000" algn="tl" rotWithShape="0">
              <a:srgbClr val="80808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1" name="Group 20"/>
          <p:cNvGrpSpPr/>
          <p:nvPr/>
        </p:nvGrpSpPr>
        <p:grpSpPr>
          <a:xfrm>
            <a:off x="3876675" y="1295400"/>
            <a:ext cx="4505325" cy="3190875"/>
            <a:chOff x="3876675" y="1295400"/>
            <a:chExt cx="4505325" cy="31908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675" y="1295400"/>
              <a:ext cx="3438525" cy="3190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5943600" y="2890837"/>
              <a:ext cx="24384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Highest measured Q </a:t>
              </a:r>
              <a:r>
                <a:rPr lang="en-US" dirty="0" smtClean="0"/>
                <a:t>on </a:t>
              </a:r>
              <a:r>
                <a:rPr lang="en-US" dirty="0"/>
                <a:t>integrated </a:t>
              </a:r>
              <a:r>
                <a:rPr lang="en-US" dirty="0" smtClean="0"/>
                <a:t>LN platform</a:t>
              </a:r>
              <a:endParaRPr lang="en-US" dirty="0"/>
            </a:p>
            <a:p>
              <a:r>
                <a:rPr lang="en-US" sz="2800" dirty="0"/>
                <a:t>~ </a:t>
              </a:r>
              <a:r>
                <a:rPr lang="en-US" sz="2800" dirty="0" smtClean="0"/>
                <a:t>65,000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233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731838"/>
          </a:xfrm>
        </p:spPr>
        <p:txBody>
          <a:bodyPr>
            <a:normAutofit/>
          </a:bodyPr>
          <a:lstStyle/>
          <a:p>
            <a:r>
              <a:rPr lang="en-US" dirty="0"/>
              <a:t>Integrated LN Photonic Platform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71800" y="1905000"/>
            <a:ext cx="2209800" cy="1676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971800" y="2438400"/>
            <a:ext cx="2209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886200" y="2186938"/>
            <a:ext cx="381000" cy="2286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71800" y="2743200"/>
            <a:ext cx="2209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886200" y="2491738"/>
            <a:ext cx="381000" cy="2286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971800" y="3048000"/>
            <a:ext cx="22098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886200" y="2796538"/>
            <a:ext cx="381000" cy="228600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">
                <a:solidFill>
                  <a:schemeClr val="tx1"/>
                </a:solidFill>
              </a:ln>
              <a:noFill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52600" y="2394730"/>
            <a:ext cx="1181100" cy="87331"/>
            <a:chOff x="2364553" y="4571995"/>
            <a:chExt cx="3350503" cy="205749"/>
          </a:xfrm>
        </p:grpSpPr>
        <p:sp>
          <p:nvSpPr>
            <p:cNvPr id="11" name="Rectangle 10"/>
            <p:cNvSpPr/>
            <p:nvPr/>
          </p:nvSpPr>
          <p:spPr>
            <a:xfrm>
              <a:off x="2364553" y="4571995"/>
              <a:ext cx="3198160" cy="205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5400000">
              <a:off x="5536012" y="4598700"/>
              <a:ext cx="205744" cy="15234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5257800" y="2385957"/>
            <a:ext cx="1181100" cy="87331"/>
            <a:chOff x="2364553" y="4571995"/>
            <a:chExt cx="3350503" cy="205749"/>
          </a:xfrm>
        </p:grpSpPr>
        <p:sp>
          <p:nvSpPr>
            <p:cNvPr id="28" name="Rectangle 27"/>
            <p:cNvSpPr/>
            <p:nvPr/>
          </p:nvSpPr>
          <p:spPr>
            <a:xfrm>
              <a:off x="2364553" y="4571995"/>
              <a:ext cx="3198160" cy="20574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5536012" y="4598700"/>
              <a:ext cx="205744" cy="152344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114730" y="3733800"/>
            <a:ext cx="192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under test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667000" y="1676400"/>
            <a:ext cx="3124200" cy="624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410200" y="1676400"/>
            <a:ext cx="381000" cy="51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75201" y="1491734"/>
            <a:ext cx="1923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Lensed fiber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354316" y="5562600"/>
            <a:ext cx="151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Tunable Laser</a:t>
            </a:r>
            <a:endParaRPr lang="en-US" dirty="0"/>
          </a:p>
        </p:txBody>
      </p:sp>
      <p:pic>
        <p:nvPicPr>
          <p:cNvPr id="48" name="Picture 4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316" y="4547435"/>
            <a:ext cx="1749568" cy="963530"/>
          </a:xfrm>
          <a:prstGeom prst="rect">
            <a:avLst/>
          </a:prstGeom>
        </p:spPr>
      </p:pic>
      <p:sp>
        <p:nvSpPr>
          <p:cNvPr id="59" name="Freeform 58"/>
          <p:cNvSpPr/>
          <p:nvPr/>
        </p:nvSpPr>
        <p:spPr>
          <a:xfrm>
            <a:off x="1072656" y="4995512"/>
            <a:ext cx="3508969" cy="574212"/>
          </a:xfrm>
          <a:custGeom>
            <a:avLst/>
            <a:gdLst>
              <a:gd name="connsiteX0" fmla="*/ 3508969 w 3508969"/>
              <a:gd name="connsiteY0" fmla="*/ 317633 h 574212"/>
              <a:gd name="connsiteX1" fmla="*/ 1718670 w 3508969"/>
              <a:gd name="connsiteY1" fmla="*/ 336884 h 574212"/>
              <a:gd name="connsiteX2" fmla="*/ 948649 w 3508969"/>
              <a:gd name="connsiteY2" fmla="*/ 500513 h 574212"/>
              <a:gd name="connsiteX3" fmla="*/ 563639 w 3508969"/>
              <a:gd name="connsiteY3" fmla="*/ 567890 h 574212"/>
              <a:gd name="connsiteX4" fmla="*/ 342258 w 3508969"/>
              <a:gd name="connsiteY4" fmla="*/ 558265 h 574212"/>
              <a:gd name="connsiteX5" fmla="*/ 120877 w 3508969"/>
              <a:gd name="connsiteY5" fmla="*/ 452387 h 574212"/>
              <a:gd name="connsiteX6" fmla="*/ 34249 w 3508969"/>
              <a:gd name="connsiteY6" fmla="*/ 279132 h 574212"/>
              <a:gd name="connsiteX7" fmla="*/ 14999 w 3508969"/>
              <a:gd name="connsiteY7" fmla="*/ 86627 h 574212"/>
              <a:gd name="connsiteX8" fmla="*/ 14999 w 3508969"/>
              <a:gd name="connsiteY8" fmla="*/ 0 h 574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8969" h="574212">
                <a:moveTo>
                  <a:pt x="3508969" y="317633"/>
                </a:moveTo>
                <a:lnTo>
                  <a:pt x="1718670" y="336884"/>
                </a:lnTo>
                <a:cubicBezTo>
                  <a:pt x="1291950" y="367364"/>
                  <a:pt x="1141154" y="462012"/>
                  <a:pt x="948649" y="500513"/>
                </a:cubicBezTo>
                <a:cubicBezTo>
                  <a:pt x="756144" y="539014"/>
                  <a:pt x="664704" y="558265"/>
                  <a:pt x="563639" y="567890"/>
                </a:cubicBezTo>
                <a:cubicBezTo>
                  <a:pt x="462574" y="577515"/>
                  <a:pt x="416052" y="577516"/>
                  <a:pt x="342258" y="558265"/>
                </a:cubicBezTo>
                <a:cubicBezTo>
                  <a:pt x="268464" y="539015"/>
                  <a:pt x="172212" y="498909"/>
                  <a:pt x="120877" y="452387"/>
                </a:cubicBezTo>
                <a:cubicBezTo>
                  <a:pt x="69542" y="405865"/>
                  <a:pt x="51895" y="340092"/>
                  <a:pt x="34249" y="279132"/>
                </a:cubicBezTo>
                <a:cubicBezTo>
                  <a:pt x="16603" y="218172"/>
                  <a:pt x="18207" y="133149"/>
                  <a:pt x="14999" y="86627"/>
                </a:cubicBezTo>
                <a:cubicBezTo>
                  <a:pt x="11791" y="40105"/>
                  <a:pt x="-17085" y="93044"/>
                  <a:pt x="14999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2"/>
          <a:stretch/>
        </p:blipFill>
        <p:spPr>
          <a:xfrm rot="5400000">
            <a:off x="463021" y="4159589"/>
            <a:ext cx="1371930" cy="519692"/>
          </a:xfrm>
          <a:prstGeom prst="rect">
            <a:avLst/>
          </a:prstGeom>
        </p:spPr>
      </p:pic>
      <p:sp>
        <p:nvSpPr>
          <p:cNvPr id="60" name="Freeform 59"/>
          <p:cNvSpPr/>
          <p:nvPr/>
        </p:nvSpPr>
        <p:spPr>
          <a:xfrm>
            <a:off x="708649" y="2444817"/>
            <a:ext cx="1043149" cy="1299410"/>
          </a:xfrm>
          <a:custGeom>
            <a:avLst/>
            <a:gdLst>
              <a:gd name="connsiteX0" fmla="*/ 350130 w 1043149"/>
              <a:gd name="connsiteY0" fmla="*/ 1299410 h 1299410"/>
              <a:gd name="connsiteX1" fmla="*/ 340505 w 1043149"/>
              <a:gd name="connsiteY1" fmla="*/ 933650 h 1299410"/>
              <a:gd name="connsiteX2" fmla="*/ 109498 w 1043149"/>
              <a:gd name="connsiteY2" fmla="*/ 567890 h 1299410"/>
              <a:gd name="connsiteX3" fmla="*/ 3620 w 1043149"/>
              <a:gd name="connsiteY3" fmla="*/ 336884 h 1299410"/>
              <a:gd name="connsiteX4" fmla="*/ 32496 w 1043149"/>
              <a:gd name="connsiteY4" fmla="*/ 173255 h 1299410"/>
              <a:gd name="connsiteX5" fmla="*/ 109498 w 1043149"/>
              <a:gd name="connsiteY5" fmla="*/ 77002 h 1299410"/>
              <a:gd name="connsiteX6" fmla="*/ 292378 w 1043149"/>
              <a:gd name="connsiteY6" fmla="*/ 19250 h 1299410"/>
              <a:gd name="connsiteX7" fmla="*/ 523385 w 1043149"/>
              <a:gd name="connsiteY7" fmla="*/ 9625 h 1299410"/>
              <a:gd name="connsiteX8" fmla="*/ 831393 w 1043149"/>
              <a:gd name="connsiteY8" fmla="*/ 0 h 1299410"/>
              <a:gd name="connsiteX9" fmla="*/ 1043149 w 1043149"/>
              <a:gd name="connsiteY9" fmla="*/ 0 h 1299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149" h="1299410">
                <a:moveTo>
                  <a:pt x="350130" y="1299410"/>
                </a:moveTo>
                <a:cubicBezTo>
                  <a:pt x="365370" y="1177490"/>
                  <a:pt x="380610" y="1055570"/>
                  <a:pt x="340505" y="933650"/>
                </a:cubicBezTo>
                <a:cubicBezTo>
                  <a:pt x="300400" y="811730"/>
                  <a:pt x="165645" y="667351"/>
                  <a:pt x="109498" y="567890"/>
                </a:cubicBezTo>
                <a:cubicBezTo>
                  <a:pt x="53351" y="468429"/>
                  <a:pt x="16454" y="402656"/>
                  <a:pt x="3620" y="336884"/>
                </a:cubicBezTo>
                <a:cubicBezTo>
                  <a:pt x="-9214" y="271111"/>
                  <a:pt x="14850" y="216569"/>
                  <a:pt x="32496" y="173255"/>
                </a:cubicBezTo>
                <a:cubicBezTo>
                  <a:pt x="50142" y="129941"/>
                  <a:pt x="66184" y="102669"/>
                  <a:pt x="109498" y="77002"/>
                </a:cubicBezTo>
                <a:cubicBezTo>
                  <a:pt x="152812" y="51335"/>
                  <a:pt x="223397" y="30479"/>
                  <a:pt x="292378" y="19250"/>
                </a:cubicBezTo>
                <a:cubicBezTo>
                  <a:pt x="361359" y="8020"/>
                  <a:pt x="523385" y="9625"/>
                  <a:pt x="523385" y="9625"/>
                </a:cubicBezTo>
                <a:lnTo>
                  <a:pt x="831393" y="0"/>
                </a:lnTo>
                <a:cubicBezTo>
                  <a:pt x="918020" y="-1604"/>
                  <a:pt x="996627" y="-1604"/>
                  <a:pt x="1043149" y="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751798" y="1371600"/>
            <a:ext cx="4687102" cy="28194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92664" y="5608766"/>
            <a:ext cx="181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Fiber polarization controller</a:t>
            </a:r>
            <a:endParaRPr lang="en-US" dirty="0"/>
          </a:p>
        </p:txBody>
      </p:sp>
      <p:pic>
        <p:nvPicPr>
          <p:cNvPr id="64" name="Picture 6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1578938"/>
            <a:ext cx="864847" cy="1150622"/>
          </a:xfrm>
          <a:prstGeom prst="rect">
            <a:avLst/>
          </a:prstGeom>
        </p:spPr>
      </p:pic>
      <p:cxnSp>
        <p:nvCxnSpPr>
          <p:cNvPr id="66" name="Straight Connector 65"/>
          <p:cNvCxnSpPr>
            <a:stCxn id="28" idx="1"/>
          </p:cNvCxnSpPr>
          <p:nvPr/>
        </p:nvCxnSpPr>
        <p:spPr>
          <a:xfrm>
            <a:off x="6438900" y="2429623"/>
            <a:ext cx="1360241" cy="877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42820" y="2909856"/>
            <a:ext cx="172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Photodetector</a:t>
            </a:r>
            <a:endParaRPr lang="en-US" dirty="0" smtClean="0"/>
          </a:p>
          <a:p>
            <a:r>
              <a:rPr lang="en-US" dirty="0" smtClean="0"/>
              <a:t>(APD)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4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210</TotalTime>
  <Words>448</Words>
  <Application>Microsoft Office PowerPoint</Application>
  <PresentationFormat>On-screen Show (4:3)</PresentationFormat>
  <Paragraphs>106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Lithium Niobate (LN) Metasurface for Second Harmonic Generation -Fabrication summary</vt:lpstr>
      <vt:lpstr>LN Fabrication Capability</vt:lpstr>
      <vt:lpstr>Fabrication Procedure</vt:lpstr>
      <vt:lpstr>a-Si antennae on top of LN waveguides</vt:lpstr>
      <vt:lpstr>Future Plan</vt:lpstr>
      <vt:lpstr>Q&amp;A</vt:lpstr>
      <vt:lpstr>µ-disk Transmission Spectrum (Telecom)</vt:lpstr>
      <vt:lpstr>Integrated LN Photonic Platform</vt:lpstr>
      <vt:lpstr>Integrated LN Photonic Platform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Metasurface for SHG Fabrication summary</dc:title>
  <dc:creator>Wang, Cheng</dc:creator>
  <cp:lastModifiedBy>Cheng Wang</cp:lastModifiedBy>
  <cp:revision>20</cp:revision>
  <dcterms:created xsi:type="dcterms:W3CDTF">2006-08-16T00:00:00Z</dcterms:created>
  <dcterms:modified xsi:type="dcterms:W3CDTF">2015-09-16T02:07:48Z</dcterms:modified>
</cp:coreProperties>
</file>