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70" r:id="rId3"/>
    <p:sldId id="261" r:id="rId4"/>
    <p:sldId id="267" r:id="rId5"/>
    <p:sldId id="268" r:id="rId6"/>
    <p:sldId id="269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1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35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37D1B-9E80-4CCA-852C-31D6D4267A8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051BF-4028-4292-9560-B08A8A44B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000125"/>
            <a:ext cx="9144000" cy="564356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1193" tIns="50598" rIns="101193" bIns="50598"/>
          <a:lstStyle/>
          <a:p>
            <a:pPr marL="323850" indent="-323850" defTabSz="86518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srgbClr val="B31A36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6099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41F6-8A70-41B7-BDEE-0D37C88A1FBE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DFB6-5132-465A-BAB0-0A54E4684F1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3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BAAD-E753-4749-A5FE-1DF8FCFBDE0A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00CA-8C88-4111-8A2C-CB16AEE74A9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477838"/>
            <a:ext cx="2289175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1113" y="477838"/>
            <a:ext cx="6719888" cy="5648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B8B1-8BA9-4E89-8C73-81031E5D1A0A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4AE5-645D-4E6B-9327-CEEED87E2B5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6642"/>
            <a:ext cx="4038600" cy="238492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6642"/>
            <a:ext cx="4038600" cy="238492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500B-B769-4058-BF0F-D0F18F41F4EA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214000" cy="1356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555B-5658-45E1-A89A-73ED4981A7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4020589"/>
            <a:ext cx="4038600" cy="238492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4020589"/>
            <a:ext cx="4038600" cy="238492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25012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5826"/>
            <a:ext cx="2757054" cy="222781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500B-B769-4058-BF0F-D0F18F41F4EA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214000" cy="1356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555B-5658-45E1-A89A-73ED4981A7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4020588"/>
            <a:ext cx="2757054" cy="222781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3345873" y="1685826"/>
            <a:ext cx="2757054" cy="222781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345873" y="4020588"/>
            <a:ext cx="2757054" cy="222781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6234546" y="1685826"/>
            <a:ext cx="2757054" cy="222781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6234546" y="4020588"/>
            <a:ext cx="2757054" cy="222781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579745" y="1328563"/>
            <a:ext cx="2604655" cy="346086"/>
          </a:xfrm>
        </p:spPr>
        <p:txBody>
          <a:bodyPr>
            <a:normAutofit/>
          </a:bodyPr>
          <a:lstStyle>
            <a:lvl1pPr marL="109728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468418" y="1328563"/>
            <a:ext cx="2604655" cy="346086"/>
          </a:xfrm>
        </p:spPr>
        <p:txBody>
          <a:bodyPr>
            <a:normAutofit/>
          </a:bodyPr>
          <a:lstStyle>
            <a:lvl1pPr marL="109728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6357092" y="1328563"/>
            <a:ext cx="2604655" cy="346086"/>
          </a:xfrm>
        </p:spPr>
        <p:txBody>
          <a:bodyPr>
            <a:normAutofit/>
          </a:bodyPr>
          <a:lstStyle>
            <a:lvl1pPr marL="109728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1"/>
          </p:nvPr>
        </p:nvSpPr>
        <p:spPr>
          <a:xfrm rot="16200000">
            <a:off x="-829749" y="4961450"/>
            <a:ext cx="2227811" cy="346086"/>
          </a:xfrm>
        </p:spPr>
        <p:txBody>
          <a:bodyPr>
            <a:normAutofit/>
          </a:bodyPr>
          <a:lstStyle>
            <a:lvl1pPr marL="109728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 rot="16200000">
            <a:off x="-829749" y="2649044"/>
            <a:ext cx="2227811" cy="346086"/>
          </a:xfrm>
        </p:spPr>
        <p:txBody>
          <a:bodyPr>
            <a:normAutofit/>
          </a:bodyPr>
          <a:lstStyle>
            <a:lvl1pPr marL="109728" indent="0" algn="ctr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9519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BB0D3-58E0-4473-A212-F8DDB06E1876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73C0-43B4-4B5A-9682-4B4055C783D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9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79E6B-7614-44B5-808B-A3F58A723870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0BDF-9544-4DCA-BEE0-BF8D3D52C1A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0D3D-E24E-4642-B275-B12CBDF1291E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215B-67A6-44F3-A43F-CC8582D059E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113" y="477838"/>
            <a:ext cx="9161463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45FB-9C8F-4F26-B8AE-249FBD7C7A23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6EEB-E00C-42FE-8E99-D9C30B091FE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7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7331D-B144-4C3E-8274-BCCD6978BBA5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39AB-0D12-4807-B9E8-4824ADBB671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3206-060C-4E3B-9AC1-C2E5419B739E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9519-9E69-43A4-9F43-665BFA63F1C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0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DFBCC-3ED8-4B45-9045-C913F6CB4A73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844A-58A4-4E9B-9152-20330D3F269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4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F06C-1F11-448D-AD76-97E4122F6E3F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96B4-85E2-425A-8D43-72F90D1B1D5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7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4"/>
          <p:cNvSpPr>
            <a:spLocks noChangeArrowheads="1"/>
          </p:cNvSpPr>
          <p:nvPr/>
        </p:nvSpPr>
        <p:spPr bwMode="auto">
          <a:xfrm flipV="1">
            <a:off x="0" y="6669088"/>
            <a:ext cx="9140825" cy="188912"/>
          </a:xfrm>
          <a:prstGeom prst="rect">
            <a:avLst/>
          </a:prstGeom>
          <a:solidFill>
            <a:srgbClr val="000000"/>
          </a:solidFill>
          <a:ln w="4191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90" tIns="43246" rIns="86490" bIns="43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28575" y="6667500"/>
            <a:ext cx="21320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0" tIns="43246" rIns="86490" bIns="43246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9BC4C5-887D-4957-98BA-964175E2AD78}" type="datetime1">
              <a:rPr lang="en-US" smtClean="0">
                <a:solidFill>
                  <a:srgbClr val="FFFFFF"/>
                </a:solidFill>
                <a:cs typeface="Arial" charset="0"/>
              </a:rPr>
              <a:t>9/16/2015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667500"/>
            <a:ext cx="2133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90" tIns="43246" rIns="86490" bIns="43246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96CF5-C44C-4C97-ABBB-F95A082E6AD3}" type="slidenum">
              <a:rPr lang="en-US" smtClean="0">
                <a:solidFill>
                  <a:srgbClr val="FFFFFF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0" name="Rectangle 52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193" tIns="50598" rIns="101193" bIns="50598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5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6" descr="head_b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1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57"/>
          <p:cNvSpPr>
            <a:spLocks noChangeArrowheads="1"/>
          </p:cNvSpPr>
          <p:nvPr/>
        </p:nvSpPr>
        <p:spPr bwMode="auto">
          <a:xfrm>
            <a:off x="1588" y="333375"/>
            <a:ext cx="9140825" cy="785813"/>
          </a:xfrm>
          <a:prstGeom prst="rect">
            <a:avLst/>
          </a:prstGeom>
          <a:solidFill>
            <a:srgbClr val="000000"/>
          </a:solidFill>
          <a:ln w="4191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8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-11113" y="477838"/>
            <a:ext cx="9161463" cy="4984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6490" tIns="43246" rIns="86490" bIns="432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9" name="Picture 5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7523"/>
          <a:stretch>
            <a:fillRect/>
          </a:stretch>
        </p:blipFill>
        <p:spPr bwMode="auto">
          <a:xfrm>
            <a:off x="0" y="0"/>
            <a:ext cx="828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60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1193" tIns="50598" rIns="101193" bIns="50598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7" name="Text Box 61"/>
          <p:cNvSpPr txBox="1">
            <a:spLocks noChangeArrowheads="1"/>
          </p:cNvSpPr>
          <p:nvPr/>
        </p:nvSpPr>
        <p:spPr bwMode="auto">
          <a:xfrm>
            <a:off x="2338388" y="44450"/>
            <a:ext cx="67706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0" tIns="43246" rIns="86490" bIns="43246">
            <a:spAutoFit/>
          </a:bodyPr>
          <a:lstStyle/>
          <a:p>
            <a:pPr algn="r" defTabSz="8651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i="1">
                <a:solidFill>
                  <a:srgbClr val="000000"/>
                </a:solidFill>
                <a:cs typeface="Arial" charset="0"/>
              </a:rPr>
              <a:t>Birck </a:t>
            </a:r>
            <a:r>
              <a:rPr lang="en-GB" sz="1000">
                <a:solidFill>
                  <a:srgbClr val="000000"/>
                </a:solidFill>
                <a:cs typeface="Arial" charset="0"/>
              </a:rPr>
              <a:t>Nanotechnology Center</a:t>
            </a:r>
            <a:endParaRPr lang="en-GB" sz="1000" b="1" i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marL="333375" indent="-3333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marL="333375" indent="-3333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marL="333375" indent="-3333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marL="333375" indent="-3333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marL="333375" indent="-3333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7905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12477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7049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2162175" algn="ctr" defTabSz="865188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23850" indent="-323850" algn="l" defTabSz="865188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B31A36"/>
          </a:solidFill>
          <a:latin typeface="+mn-lt"/>
          <a:ea typeface="+mn-ea"/>
          <a:cs typeface="+mn-cs"/>
        </a:defRPr>
      </a:lvl1pPr>
      <a:lvl2pPr marL="701675" indent="-269875" algn="l" defTabSz="865188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B31A36"/>
          </a:solidFill>
          <a:latin typeface="+mn-lt"/>
        </a:defRPr>
      </a:lvl2pPr>
      <a:lvl3pPr marL="1081088" indent="-215900" algn="l" defTabSz="865188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B31A36"/>
          </a:solidFill>
          <a:latin typeface="+mn-lt"/>
        </a:defRPr>
      </a:lvl3pPr>
      <a:lvl4pPr marL="1514475" indent="-217488" algn="l" defTabSz="865188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B31A36"/>
          </a:solidFill>
          <a:latin typeface="+mn-lt"/>
        </a:defRPr>
      </a:lvl4pPr>
      <a:lvl5pPr marL="1946275" indent="-215900" algn="l" defTabSz="865188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B31A36"/>
          </a:solidFill>
          <a:latin typeface="+mn-lt"/>
        </a:defRPr>
      </a:lvl5pPr>
      <a:lvl6pPr marL="2403475" indent="-215900" algn="l" defTabSz="865188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B31A36"/>
          </a:solidFill>
          <a:latin typeface="+mn-lt"/>
        </a:defRPr>
      </a:lvl6pPr>
      <a:lvl7pPr marL="2860675" indent="-215900" algn="l" defTabSz="865188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B31A36"/>
          </a:solidFill>
          <a:latin typeface="+mn-lt"/>
        </a:defRPr>
      </a:lvl7pPr>
      <a:lvl8pPr marL="3317875" indent="-215900" algn="l" defTabSz="865188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B31A36"/>
          </a:solidFill>
          <a:latin typeface="+mn-lt"/>
        </a:defRPr>
      </a:lvl8pPr>
      <a:lvl9pPr marL="3775075" indent="-215900" algn="l" defTabSz="865188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B31A3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1470025"/>
          </a:xfrm>
        </p:spPr>
        <p:txBody>
          <a:bodyPr/>
          <a:lstStyle/>
          <a:p>
            <a:r>
              <a:rPr lang="en-US" sz="3600" dirty="0" smtClean="0"/>
              <a:t>Harvard- MURI Meeting</a:t>
            </a:r>
            <a:br>
              <a:rPr lang="en-US" sz="3600" dirty="0" smtClean="0"/>
            </a:br>
            <a:r>
              <a:rPr lang="en-US" sz="3600" dirty="0" smtClean="0"/>
              <a:t>September 16, 2015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382000" cy="173037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Prof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. Vladimir Shalaev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Prof. Alexandra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Boltasseva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Prof. Alexander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Kildishev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E17E4-808B-4A1E-B989-10C66529A5DD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8DFB6-5132-465A-BAB0-0A54E4684F1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91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 smtClean="0">
                <a:solidFill>
                  <a:schemeClr val="tx1"/>
                </a:solidFill>
              </a:rPr>
              <a:t>Accepted for </a:t>
            </a:r>
            <a:r>
              <a:rPr lang="en-US" sz="6400" dirty="0" err="1" smtClean="0">
                <a:solidFill>
                  <a:schemeClr val="tx1"/>
                </a:solidFill>
              </a:rPr>
              <a:t>Optica</a:t>
            </a:r>
            <a:r>
              <a:rPr lang="en-US" sz="6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Amr </a:t>
            </a:r>
            <a:r>
              <a:rPr lang="en-US" sz="4800" dirty="0" err="1" smtClean="0">
                <a:solidFill>
                  <a:schemeClr val="tx1"/>
                </a:solidFill>
              </a:rPr>
              <a:t>Shaltout</a:t>
            </a:r>
            <a:r>
              <a:rPr lang="en-US" sz="4800" dirty="0" smtClean="0">
                <a:solidFill>
                  <a:schemeClr val="tx1"/>
                </a:solidFill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</a:rPr>
              <a:t>Jingjing</a:t>
            </a:r>
            <a:r>
              <a:rPr lang="en-US" sz="4800" dirty="0" smtClean="0">
                <a:solidFill>
                  <a:schemeClr val="tx1"/>
                </a:solidFill>
              </a:rPr>
              <a:t> Liu, Alexander </a:t>
            </a:r>
            <a:r>
              <a:rPr lang="en-US" sz="4800" dirty="0" err="1" smtClean="0">
                <a:solidFill>
                  <a:schemeClr val="tx1"/>
                </a:solidFill>
              </a:rPr>
              <a:t>Kildishev</a:t>
            </a:r>
            <a:r>
              <a:rPr lang="en-US" sz="4800" dirty="0" smtClean="0">
                <a:solidFill>
                  <a:schemeClr val="tx1"/>
                </a:solidFill>
              </a:rPr>
              <a:t>, Vladimir </a:t>
            </a:r>
            <a:r>
              <a:rPr lang="en-US" sz="4800" dirty="0" err="1" smtClean="0">
                <a:solidFill>
                  <a:schemeClr val="tx1"/>
                </a:solidFill>
              </a:rPr>
              <a:t>Shalaev</a:t>
            </a:r>
            <a:r>
              <a:rPr lang="en-US" sz="4800" dirty="0" smtClean="0">
                <a:solidFill>
                  <a:schemeClr val="tx1"/>
                </a:solidFill>
              </a:rPr>
              <a:t>, “Photonic Spin Hall Effect </a:t>
            </a:r>
            <a:r>
              <a:rPr lang="en-US" sz="4800" dirty="0">
                <a:solidFill>
                  <a:schemeClr val="tx1"/>
                </a:solidFill>
              </a:rPr>
              <a:t> Photonic Spin Hall Effect in Gap-Plasmon </a:t>
            </a:r>
            <a:r>
              <a:rPr lang="en-US" sz="4800" dirty="0" err="1">
                <a:solidFill>
                  <a:schemeClr val="tx1"/>
                </a:solidFill>
              </a:rPr>
              <a:t>Metasurfaces</a:t>
            </a:r>
            <a:r>
              <a:rPr lang="en-US" sz="4800" dirty="0">
                <a:solidFill>
                  <a:schemeClr val="tx1"/>
                </a:solidFill>
              </a:rPr>
              <a:t> for On-Chip </a:t>
            </a:r>
            <a:r>
              <a:rPr lang="en-US" sz="4800" dirty="0" err="1">
                <a:solidFill>
                  <a:schemeClr val="tx1"/>
                </a:solidFill>
              </a:rPr>
              <a:t>Chiroptical</a:t>
            </a:r>
            <a:r>
              <a:rPr lang="en-US" sz="4800" dirty="0">
                <a:solidFill>
                  <a:schemeClr val="tx1"/>
                </a:solidFill>
              </a:rPr>
              <a:t> Spectroscopy</a:t>
            </a:r>
            <a:r>
              <a:rPr lang="en-US" sz="4800" dirty="0" smtClean="0">
                <a:solidFill>
                  <a:schemeClr val="tx1"/>
                </a:solidFill>
              </a:rPr>
              <a:t>”,  </a:t>
            </a:r>
            <a:r>
              <a:rPr lang="en-US" sz="4800" dirty="0" err="1" smtClean="0">
                <a:solidFill>
                  <a:schemeClr val="tx1"/>
                </a:solidFill>
              </a:rPr>
              <a:t>Optica</a:t>
            </a:r>
            <a:r>
              <a:rPr lang="en-US" sz="4800" dirty="0" smtClean="0">
                <a:solidFill>
                  <a:schemeClr val="tx1"/>
                </a:solidFill>
              </a:rPr>
              <a:t> 2(9), 2015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32730"/>
            <a:ext cx="2438741" cy="1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3542330"/>
            <a:ext cx="5486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400" dirty="0" smtClean="0"/>
              <a:t>Submitted: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 smtClean="0"/>
              <a:t>Amr </a:t>
            </a:r>
            <a:r>
              <a:rPr lang="en-US" sz="4800" dirty="0" err="1" smtClean="0"/>
              <a:t>Shaltout</a:t>
            </a:r>
            <a:r>
              <a:rPr lang="en-US" sz="4800" dirty="0" smtClean="0"/>
              <a:t>, Alexander </a:t>
            </a:r>
            <a:r>
              <a:rPr lang="en-US" sz="4800" dirty="0" err="1" smtClean="0"/>
              <a:t>Kildishev</a:t>
            </a:r>
            <a:r>
              <a:rPr lang="en-US" sz="4800" dirty="0" smtClean="0"/>
              <a:t>, Vladimir </a:t>
            </a:r>
            <a:r>
              <a:rPr lang="en-US" sz="4800" dirty="0" err="1" smtClean="0"/>
              <a:t>Shalaev</a:t>
            </a:r>
            <a:r>
              <a:rPr lang="en-US" sz="4800" dirty="0" smtClean="0"/>
              <a:t>, “Time-Varying </a:t>
            </a:r>
            <a:r>
              <a:rPr lang="en-US" sz="4800" dirty="0" err="1" smtClean="0"/>
              <a:t>Metasurfaces</a:t>
            </a:r>
            <a:r>
              <a:rPr lang="en-US" sz="4800" dirty="0" smtClean="0"/>
              <a:t> and Lorentz Non-Reciprocity”,  submitted for Optical Materials Express, </a:t>
            </a:r>
            <a:r>
              <a:rPr lang="en-US" sz="4800" dirty="0" err="1" smtClean="0"/>
              <a:t>plasmonics</a:t>
            </a:r>
            <a:r>
              <a:rPr lang="en-US" sz="4800" dirty="0" smtClean="0"/>
              <a:t>  Issue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517554" y="2373868"/>
            <a:ext cx="1788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CD Spectrometer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0" y="4355068"/>
            <a:ext cx="273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Time-Varying </a:t>
            </a:r>
            <a:r>
              <a:rPr lang="en-US" dirty="0" err="1" smtClean="0"/>
              <a:t>Metasurfaces</a:t>
            </a:r>
            <a:endParaRPr lang="en-US" dirty="0"/>
          </a:p>
        </p:txBody>
      </p:sp>
      <p:pic>
        <p:nvPicPr>
          <p:cNvPr id="13" name="Picture 12" descr="C:\Users\aemadeld\Downloads\beamsteer1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37" y="5002213"/>
            <a:ext cx="2404745" cy="132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041369" y="6248400"/>
            <a:ext cx="295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Ultrafast Laser Beam Steering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1274912"/>
            <a:ext cx="1788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CD Spectrometer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1509" y="3117303"/>
            <a:ext cx="273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Time-Varying </a:t>
            </a:r>
            <a:r>
              <a:rPr lang="en-US" dirty="0" err="1" smtClean="0"/>
              <a:t>Metasurfaces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1509" y="4775994"/>
            <a:ext cx="295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Ultrafast Laser Beam Steering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54969" y="5181600"/>
            <a:ext cx="5486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dirty="0" err="1" smtClean="0"/>
              <a:t>Metasurfaces</a:t>
            </a:r>
            <a:r>
              <a:rPr lang="en-US" sz="1600" dirty="0" smtClean="0"/>
              <a:t> </a:t>
            </a:r>
            <a:r>
              <a:rPr lang="en-US" sz="1600" dirty="0" err="1" smtClean="0"/>
              <a:t>feeded</a:t>
            </a:r>
            <a:r>
              <a:rPr lang="en-US" sz="1600" dirty="0" smtClean="0"/>
              <a:t> by spectral components of ultrashort pulses</a:t>
            </a:r>
          </a:p>
          <a:p>
            <a:pPr>
              <a:buFontTx/>
              <a:buChar char="-"/>
            </a:pPr>
            <a:r>
              <a:rPr lang="el-GR" sz="1600" dirty="0"/>
              <a:t>τ</a:t>
            </a:r>
            <a:r>
              <a:rPr lang="en-US" sz="1600" dirty="0" smtClean="0"/>
              <a:t> ~ 100 </a:t>
            </a:r>
            <a:r>
              <a:rPr lang="en-US" sz="1600" dirty="0" err="1" smtClean="0"/>
              <a:t>ps</a:t>
            </a:r>
            <a:r>
              <a:rPr lang="en-US" sz="1600" dirty="0" smtClean="0"/>
              <a:t> </a:t>
            </a:r>
          </a:p>
          <a:p>
            <a:pPr>
              <a:buFontTx/>
              <a:buChar char="-"/>
            </a:pPr>
            <a:r>
              <a:rPr lang="en-US" sz="1600" dirty="0" smtClean="0"/>
              <a:t>Theory and simulation completed</a:t>
            </a:r>
          </a:p>
          <a:p>
            <a:pPr>
              <a:buFontTx/>
              <a:buChar char="-"/>
            </a:pPr>
            <a:r>
              <a:rPr lang="en-US" sz="1600" dirty="0" smtClean="0"/>
              <a:t> Experimentation in progress</a:t>
            </a:r>
            <a:endParaRPr lang="en-US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05150"/>
            <a:ext cx="914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57146"/>
            <a:ext cx="2248976" cy="110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1470025"/>
          </a:xfrm>
        </p:spPr>
        <p:txBody>
          <a:bodyPr/>
          <a:lstStyle/>
          <a:p>
            <a:r>
              <a:rPr lang="en-US" sz="3600" dirty="0" err="1" smtClean="0"/>
              <a:t>ZrN</a:t>
            </a:r>
            <a:r>
              <a:rPr lang="en-US" sz="3600" dirty="0" smtClean="0"/>
              <a:t> </a:t>
            </a:r>
            <a:r>
              <a:rPr lang="en-US" sz="3600" smtClean="0"/>
              <a:t>Metasurfaces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382000" cy="1730375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Krishnakali Chaudhuri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Amr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Shaltout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Prof. Vladimir Shalaev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Prof. Alexandra Boltasseva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E17E4-808B-4A1E-B989-10C66529A5DD}" type="datetime1">
              <a:rPr lang="en-US" smtClean="0">
                <a:solidFill>
                  <a:srgbClr val="FFFFFF"/>
                </a:solidFill>
              </a:rPr>
              <a:t>9/16/2015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8DFB6-5132-465A-BAB0-0A54E4684F1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94" y="452442"/>
            <a:ext cx="7886700" cy="550971"/>
          </a:xfrm>
        </p:spPr>
        <p:txBody>
          <a:bodyPr>
            <a:normAutofit/>
          </a:bodyPr>
          <a:lstStyle/>
          <a:p>
            <a:r>
              <a:rPr lang="en-US" sz="2400" dirty="0"/>
              <a:t>ZrN </a:t>
            </a:r>
            <a:r>
              <a:rPr lang="en-US" sz="2400" dirty="0" smtClean="0"/>
              <a:t>Metasurface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6196"/>
            <a:ext cx="7306895" cy="958737"/>
          </a:xfrm>
        </p:spPr>
        <p:txBody>
          <a:bodyPr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Replication of already existing phenomena: Photonic Spin Hall effect</a:t>
            </a:r>
          </a:p>
          <a:p>
            <a:r>
              <a:rPr lang="en-US" sz="1500" dirty="0">
                <a:solidFill>
                  <a:schemeClr val="tx1"/>
                </a:solidFill>
              </a:rPr>
              <a:t>PSHE application example : Circular Dichroism Spectrometer</a:t>
            </a:r>
            <a:r>
              <a:rPr lang="en-US" sz="1500" dirty="0" smtClean="0">
                <a:solidFill>
                  <a:schemeClr val="tx1"/>
                </a:solidFill>
              </a:rPr>
              <a:t>*, and all Berry phase based applications.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i="1" dirty="0">
                <a:solidFill>
                  <a:schemeClr val="tx1"/>
                </a:solidFill>
              </a:rPr>
              <a:t>r</a:t>
            </a:r>
            <a:r>
              <a:rPr lang="en-US" sz="1500" i="1" baseline="-25000" dirty="0">
                <a:solidFill>
                  <a:schemeClr val="tx1"/>
                </a:solidFill>
              </a:rPr>
              <a:t>x</a:t>
            </a:r>
            <a:r>
              <a:rPr lang="en-US" sz="1500" i="1" dirty="0">
                <a:solidFill>
                  <a:schemeClr val="tx1"/>
                </a:solidFill>
              </a:rPr>
              <a:t>, r</a:t>
            </a:r>
            <a:r>
              <a:rPr lang="en-US" sz="1500" i="1" baseline="-25000" dirty="0">
                <a:solidFill>
                  <a:schemeClr val="tx1"/>
                </a:solidFill>
              </a:rPr>
              <a:t>y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: complex coefficients of reflection of a single </a:t>
            </a:r>
            <a:r>
              <a:rPr lang="en-US" sz="1500" dirty="0" err="1">
                <a:solidFill>
                  <a:schemeClr val="tx1"/>
                </a:solidFill>
              </a:rPr>
              <a:t>nano</a:t>
            </a:r>
            <a:r>
              <a:rPr lang="en-US" sz="1500" dirty="0">
                <a:solidFill>
                  <a:schemeClr val="tx1"/>
                </a:solidFill>
              </a:rPr>
              <a:t> antenna in x- and y- direction</a:t>
            </a:r>
          </a:p>
        </p:txBody>
      </p:sp>
      <p:pic>
        <p:nvPicPr>
          <p:cNvPr id="4" name="Picture 3" descr="C:\Users\aemadeld\Downloads\newfig2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6" y="2764095"/>
            <a:ext cx="3149441" cy="2942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7193" y="236837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426619" y="3044281"/>
          <a:ext cx="3417414" cy="9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r:id="rId4" imgW="2779200" imgH="740520" progId="Equation.DSMT4">
                  <p:embed/>
                </p:oleObj>
              </mc:Choice>
              <mc:Fallback>
                <p:oleObj r:id="rId4" imgW="2779200" imgH="740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619" y="3044281"/>
                        <a:ext cx="3417414" cy="9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52320" y="329513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399380" y="4260499"/>
          <a:ext cx="3444653" cy="50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r:id="rId6" imgW="2642040" imgH="383760" progId="Equation.DSMT4">
                  <p:embed/>
                </p:oleObj>
              </mc:Choice>
              <mc:Fallback>
                <p:oleObj r:id="rId6" imgW="2642040" imgH="38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380" y="4260499"/>
                        <a:ext cx="3444653" cy="506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09868" y="411994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399380" y="5283149"/>
          <a:ext cx="3371100" cy="50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r:id="rId8" imgW="2577960" imgH="383760" progId="Equation.DSMT4">
                  <p:embed/>
                </p:oleObj>
              </mc:Choice>
              <mc:Fallback>
                <p:oleObj r:id="rId8" imgW="2577960" imgH="38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380" y="5283149"/>
                        <a:ext cx="3371100" cy="508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6618" y="4096969"/>
            <a:ext cx="19865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For RCP wave incidence: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9381" y="5080362"/>
            <a:ext cx="23010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For LCP wave incidence :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10-EEAD-496D-8151-03E887B91515}" type="datetime1">
              <a:rPr lang="en-US" smtClean="0"/>
              <a:t>9/16/2015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006930" y="6066577"/>
            <a:ext cx="2057400" cy="273844"/>
          </a:xfrm>
          <a:prstGeom prst="rect">
            <a:avLst/>
          </a:prstGeom>
        </p:spPr>
        <p:txBody>
          <a:bodyPr/>
          <a:lstStyle/>
          <a:p>
            <a:pPr algn="r"/>
            <a:fld id="{DEE5A1F2-8339-40EC-9A2B-EF9FF23C6A2F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06330" y="2704585"/>
            <a:ext cx="797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Theory: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5999" y="6382927"/>
            <a:ext cx="5964382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*Ref: </a:t>
            </a:r>
            <a:r>
              <a:rPr lang="en-US" sz="788" dirty="0" err="1"/>
              <a:t>Shaltout</a:t>
            </a:r>
            <a:r>
              <a:rPr lang="en-US" sz="788" dirty="0"/>
              <a:t> et al, “Photonic Spin Hall Effect in Gap-Plasmon Metasurfaces for On-Chip </a:t>
            </a:r>
            <a:r>
              <a:rPr lang="en-US" sz="788" dirty="0" err="1"/>
              <a:t>Chiroptical</a:t>
            </a:r>
            <a:r>
              <a:rPr lang="en-US" sz="788" dirty="0"/>
              <a:t> Spectroscopy” submitted (Shalaev Group) </a:t>
            </a:r>
          </a:p>
        </p:txBody>
      </p:sp>
      <p:pic>
        <p:nvPicPr>
          <p:cNvPr id="19" name="Picture 2" descr="C:\Users\aemadeld\Desktop\ece699\NC\3dmax\figure1-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93" y="864614"/>
            <a:ext cx="2234115" cy="12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15" y="544524"/>
            <a:ext cx="8181718" cy="418135"/>
          </a:xfrm>
        </p:spPr>
        <p:txBody>
          <a:bodyPr>
            <a:normAutofit/>
          </a:bodyPr>
          <a:lstStyle/>
          <a:p>
            <a:r>
              <a:rPr lang="en-US" sz="2100" dirty="0"/>
              <a:t>Optimized design of rectangular antenna with ZrN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E68-FE19-4CE6-B928-210FA72EF117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54454" y="6348503"/>
            <a:ext cx="2057400" cy="273844"/>
          </a:xfrm>
          <a:prstGeom prst="rect">
            <a:avLst/>
          </a:prstGeom>
        </p:spPr>
        <p:txBody>
          <a:bodyPr/>
          <a:lstStyle/>
          <a:p>
            <a:pPr algn="r"/>
            <a:fld id="{DEE5A1F2-8339-40EC-9A2B-EF9FF23C6A2F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93450"/>
              </p:ext>
            </p:extLst>
          </p:nvPr>
        </p:nvGraphicFramePr>
        <p:xfrm>
          <a:off x="7708174" y="1405020"/>
          <a:ext cx="1371600" cy="2032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</a:tblGrid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250[nm]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250[nm]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t_sup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650[nm]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t_mirror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100[nm]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t_spacer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50[nm]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t_antenna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80[nm]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ep_sup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ep_spacer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hmax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50[nm]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t_Si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500[nm]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W1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110[nm]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  <a:tr h="1693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W2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180[nm]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4" y="3419931"/>
            <a:ext cx="2278715" cy="1709036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9853" y="5360658"/>
            <a:ext cx="6096000" cy="158486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Fabrication </a:t>
            </a:r>
            <a:r>
              <a:rPr lang="en-US" sz="1600" dirty="0" smtClean="0">
                <a:solidFill>
                  <a:schemeClr val="tx1"/>
                </a:solidFill>
              </a:rPr>
              <a:t>issue: Dry etching</a:t>
            </a:r>
          </a:p>
          <a:p>
            <a:pPr lvl="1"/>
            <a:r>
              <a:rPr lang="en-US" sz="1200" b="1" dirty="0" smtClean="0">
                <a:solidFill>
                  <a:schemeClr val="tx1"/>
                </a:solidFill>
              </a:rPr>
              <a:t>Cl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en-US" sz="1200" b="1" dirty="0" err="1" smtClean="0">
                <a:solidFill>
                  <a:schemeClr val="tx1"/>
                </a:solidFill>
              </a:rPr>
              <a:t>Ar</a:t>
            </a:r>
            <a:r>
              <a:rPr lang="en-US" sz="1200" dirty="0" smtClean="0">
                <a:solidFill>
                  <a:schemeClr val="tx1"/>
                </a:solidFill>
              </a:rPr>
              <a:t> : Slower etch rate, longer etch duration, compromised selectivity with resist</a:t>
            </a:r>
          </a:p>
          <a:p>
            <a:pPr lvl="1"/>
            <a:r>
              <a:rPr lang="en-US" sz="1200" b="1" dirty="0" smtClean="0">
                <a:solidFill>
                  <a:schemeClr val="tx1"/>
                </a:solidFill>
              </a:rPr>
              <a:t>BCl</a:t>
            </a:r>
            <a:r>
              <a:rPr lang="en-US" sz="12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200" dirty="0" smtClean="0">
                <a:solidFill>
                  <a:schemeClr val="tx1"/>
                </a:solidFill>
              </a:rPr>
              <a:t>: Very high etch rate, Controlled etching- Experiments ongoing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Extendable into other applications of </a:t>
            </a:r>
            <a:r>
              <a:rPr lang="en-US" sz="1600" dirty="0" smtClean="0">
                <a:solidFill>
                  <a:schemeClr val="tx1"/>
                </a:solidFill>
              </a:rPr>
              <a:t>phase gradient metasurface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29" y="1161927"/>
            <a:ext cx="3377720" cy="296460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808016" y="3550676"/>
            <a:ext cx="1676400" cy="1784372"/>
            <a:chOff x="3800769" y="2462930"/>
            <a:chExt cx="1677082" cy="2000506"/>
          </a:xfrm>
        </p:grpSpPr>
        <p:sp>
          <p:nvSpPr>
            <p:cNvPr id="21" name="Rectangle 20"/>
            <p:cNvSpPr/>
            <p:nvPr/>
          </p:nvSpPr>
          <p:spPr>
            <a:xfrm>
              <a:off x="4045529" y="2539711"/>
              <a:ext cx="461813" cy="1850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05382" y="3131127"/>
              <a:ext cx="942109" cy="9529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05381" y="2886363"/>
              <a:ext cx="942109" cy="2447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914" y="2722273"/>
              <a:ext cx="942109" cy="1640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5944" y="2499874"/>
              <a:ext cx="539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ZrN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70042" y="2892879"/>
              <a:ext cx="539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ZrN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4853" y="2666782"/>
              <a:ext cx="622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AlScN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3484" y="3345653"/>
              <a:ext cx="753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Substrate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800769" y="4193309"/>
              <a:ext cx="942109" cy="923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612131" y="2499874"/>
              <a:ext cx="0" cy="22253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833810" y="2685254"/>
              <a:ext cx="0" cy="23587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833810" y="2914071"/>
              <a:ext cx="0" cy="26196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84845" y="2462930"/>
              <a:ext cx="593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/>
                <a:t>80nm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81739" y="2694929"/>
              <a:ext cx="579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/>
                <a:t>50nm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69001" y="2921133"/>
              <a:ext cx="608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/>
                <a:t>100nm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31552" y="4186437"/>
              <a:ext cx="665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/>
                <a:t>250nm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035" y="1190602"/>
            <a:ext cx="2891794" cy="2156812"/>
            <a:chOff x="657541" y="1219200"/>
            <a:chExt cx="2891794" cy="21568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541" y="1219200"/>
              <a:ext cx="2891794" cy="215681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1295400" y="1280161"/>
              <a:ext cx="152400" cy="381000"/>
            </a:xfrm>
            <a:prstGeom prst="ellipse">
              <a:avLst/>
            </a:prstGeom>
            <a:noFill/>
            <a:ln w="19050">
              <a:solidFill>
                <a:schemeClr val="accent2">
                  <a:alpha val="71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1">
                  <a:alpha val="50000"/>
                </a:schemeClr>
              </a:outerShdw>
            </a:effectLst>
          </p:spPr>
          <p:txBody>
            <a:bodyPr rtlCol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>
                <a:cs typeface="+mn-cs"/>
              </a:endParaRPr>
            </a:p>
          </p:txBody>
        </p:sp>
        <p:sp>
          <p:nvSpPr>
            <p:cNvPr id="12" name="Left Arrow 11"/>
            <p:cNvSpPr/>
            <p:nvPr/>
          </p:nvSpPr>
          <p:spPr bwMode="auto">
            <a:xfrm>
              <a:off x="1089395" y="1440344"/>
              <a:ext cx="228600" cy="228600"/>
            </a:xfrm>
            <a:prstGeom prst="leftArrow">
              <a:avLst/>
            </a:prstGeom>
            <a:solidFill>
              <a:schemeClr val="accent2">
                <a:alpha val="58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bg1">
                  <a:alpha val="50000"/>
                </a:schemeClr>
              </a:outerShdw>
            </a:effectLst>
          </p:spPr>
          <p:txBody>
            <a:bodyPr rtlCol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51038" y="2488222"/>
              <a:ext cx="152400" cy="381000"/>
            </a:xfrm>
            <a:prstGeom prst="ellipse">
              <a:avLst/>
            </a:prstGeom>
            <a:noFill/>
            <a:ln w="19050">
              <a:solidFill>
                <a:schemeClr val="accent2">
                  <a:alpha val="71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bg1">
                  <a:alpha val="50000"/>
                </a:schemeClr>
              </a:outerShdw>
            </a:effectLst>
          </p:spPr>
          <p:txBody>
            <a:bodyPr rtlCol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>
                <a:cs typeface="+mn-cs"/>
              </a:endParaRPr>
            </a:p>
          </p:txBody>
        </p:sp>
        <p:sp>
          <p:nvSpPr>
            <p:cNvPr id="54" name="Left Arrow 53"/>
            <p:cNvSpPr/>
            <p:nvPr/>
          </p:nvSpPr>
          <p:spPr bwMode="auto">
            <a:xfrm rot="10800000">
              <a:off x="2092667" y="2664307"/>
              <a:ext cx="228600" cy="228600"/>
            </a:xfrm>
            <a:prstGeom prst="leftArrow">
              <a:avLst/>
            </a:prstGeom>
            <a:solidFill>
              <a:schemeClr val="accent2">
                <a:alpha val="58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bg1">
                  <a:alpha val="50000"/>
                </a:schemeClr>
              </a:outerShdw>
            </a:effectLst>
          </p:spPr>
          <p:txBody>
            <a:bodyPr rtlCol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435761" y="6443870"/>
            <a:ext cx="650432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*Ref: </a:t>
            </a:r>
            <a:r>
              <a:rPr lang="en-US" sz="788" dirty="0" err="1"/>
              <a:t>Shaltout</a:t>
            </a:r>
            <a:r>
              <a:rPr lang="en-US" sz="788" dirty="0"/>
              <a:t> et al, “Photonic Spin Hall Effect in Gap-Plasmon Metasurfaces for On-Chip </a:t>
            </a:r>
            <a:r>
              <a:rPr lang="en-US" sz="788" dirty="0" err="1"/>
              <a:t>Chiroptical</a:t>
            </a:r>
            <a:r>
              <a:rPr lang="en-US" sz="788" dirty="0"/>
              <a:t> Spectroscopy” </a:t>
            </a:r>
            <a:r>
              <a:rPr lang="en-US" sz="788" dirty="0" smtClean="0"/>
              <a:t>Accepted for </a:t>
            </a:r>
            <a:r>
              <a:rPr lang="en-US" sz="788" dirty="0" err="1" smtClean="0"/>
              <a:t>Optica</a:t>
            </a:r>
            <a:r>
              <a:rPr lang="en-US" sz="788" dirty="0" smtClean="0"/>
              <a:t> (</a:t>
            </a:r>
            <a:r>
              <a:rPr lang="en-US" sz="788" dirty="0" err="1" smtClean="0"/>
              <a:t>Shalaev</a:t>
            </a:r>
            <a:r>
              <a:rPr lang="en-US" sz="788" dirty="0" smtClean="0"/>
              <a:t> </a:t>
            </a:r>
            <a:r>
              <a:rPr lang="en-US" sz="788" dirty="0"/>
              <a:t>Group)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708" y="4176860"/>
            <a:ext cx="2382455" cy="22845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52460" y="3987671"/>
            <a:ext cx="1264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With Au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1414" y="41768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77523" y="3376293"/>
            <a:ext cx="4446877" cy="2033907"/>
            <a:chOff x="95858" y="3621055"/>
            <a:chExt cx="5518491" cy="22248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37" y="3621055"/>
              <a:ext cx="5313439" cy="22248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5858" y="4541498"/>
              <a:ext cx="109912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3">
                      <a:lumMod val="50000"/>
                    </a:schemeClr>
                  </a:solidFill>
                </a:rPr>
                <a:t>ZrN mirror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858" y="4029516"/>
              <a:ext cx="11664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3">
                      <a:lumMod val="50000"/>
                    </a:schemeClr>
                  </a:solidFill>
                </a:rPr>
                <a:t>ZrN antennas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5208" y="4482214"/>
              <a:ext cx="197914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Spacer with Kerr type nonlinearity</a:t>
              </a:r>
            </a:p>
          </p:txBody>
        </p:sp>
        <p:sp>
          <p:nvSpPr>
            <p:cNvPr id="27" name="Bent Arrow 26"/>
            <p:cNvSpPr/>
            <p:nvPr/>
          </p:nvSpPr>
          <p:spPr>
            <a:xfrm rot="5400000">
              <a:off x="4587001" y="4745405"/>
              <a:ext cx="388536" cy="364717"/>
            </a:xfrm>
            <a:prstGeom prst="bentArrow">
              <a:avLst>
                <a:gd name="adj1" fmla="val 25000"/>
                <a:gd name="adj2" fmla="val 26417"/>
                <a:gd name="adj3" fmla="val 25000"/>
                <a:gd name="adj4" fmla="val 43750"/>
              </a:avLst>
            </a:prstGeom>
            <a:solidFill>
              <a:srgbClr val="0000FF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91" y="469684"/>
            <a:ext cx="8141277" cy="596532"/>
          </a:xfrm>
        </p:spPr>
        <p:txBody>
          <a:bodyPr>
            <a:normAutofit/>
          </a:bodyPr>
          <a:lstStyle/>
          <a:p>
            <a:r>
              <a:rPr lang="en-US" sz="2400" dirty="0"/>
              <a:t>Metasurface saturable absorber mirror using ZrN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E68-FE19-4CE6-B928-210FA72EF117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1" y="6324600"/>
            <a:ext cx="2057400" cy="273844"/>
          </a:xfrm>
          <a:prstGeom prst="rect">
            <a:avLst/>
          </a:prstGeom>
        </p:spPr>
        <p:txBody>
          <a:bodyPr/>
          <a:lstStyle/>
          <a:p>
            <a:pPr algn="r"/>
            <a:fld id="{DEE5A1F2-8339-40EC-9A2B-EF9FF23C6A2F}" type="slidenum">
              <a:rPr lang="en-US" smtClean="0"/>
              <a:pPr algn="r"/>
              <a:t>6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36507" y="1532409"/>
            <a:ext cx="3073493" cy="2072680"/>
            <a:chOff x="704914" y="1300143"/>
            <a:chExt cx="3951514" cy="25909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14" y="1585771"/>
              <a:ext cx="1865292" cy="15614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9970" y="1533544"/>
              <a:ext cx="1824808" cy="1652965"/>
            </a:xfrm>
            <a:prstGeom prst="rect">
              <a:avLst/>
            </a:prstGeom>
          </p:spPr>
        </p:pic>
        <p:sp>
          <p:nvSpPr>
            <p:cNvPr id="15" name="Striped Right Arrow 14"/>
            <p:cNvSpPr/>
            <p:nvPr/>
          </p:nvSpPr>
          <p:spPr>
            <a:xfrm rot="5400000">
              <a:off x="1235675" y="3329486"/>
              <a:ext cx="617838" cy="486033"/>
            </a:xfrm>
            <a:prstGeom prst="stripedRightArrow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Striped Right Arrow 15"/>
            <p:cNvSpPr/>
            <p:nvPr/>
          </p:nvSpPr>
          <p:spPr>
            <a:xfrm rot="16200000">
              <a:off x="3403455" y="3339145"/>
              <a:ext cx="617838" cy="486033"/>
            </a:xfrm>
            <a:prstGeom prst="stripedRightArrow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3513" y="1300143"/>
              <a:ext cx="13880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Incident pulse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8570" y="1300143"/>
              <a:ext cx="1617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Reflected pulse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06" y="4915557"/>
            <a:ext cx="1652950" cy="1214576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518717" y="1348767"/>
            <a:ext cx="4549084" cy="2625650"/>
          </a:xfrm>
        </p:spPr>
        <p:txBody>
          <a:bodyPr>
            <a:norm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Field intensity dependent refractive index (large third order </a:t>
            </a:r>
            <a:r>
              <a:rPr lang="en-US" sz="1350" dirty="0" err="1">
                <a:solidFill>
                  <a:schemeClr val="tx1"/>
                </a:solidFill>
              </a:rPr>
              <a:t>kerr</a:t>
            </a:r>
            <a:r>
              <a:rPr lang="en-US" sz="1350" dirty="0">
                <a:solidFill>
                  <a:schemeClr val="tx1"/>
                </a:solidFill>
              </a:rPr>
              <a:t> type nonlinearity) of the spacer dielectric </a:t>
            </a:r>
          </a:p>
          <a:p>
            <a:r>
              <a:rPr lang="en-US" sz="1350" dirty="0">
                <a:solidFill>
                  <a:schemeClr val="tx1"/>
                </a:solidFill>
              </a:rPr>
              <a:t>Spacer index change will change the reflectivity of the metasurface (depth of modulation for SAM)</a:t>
            </a:r>
          </a:p>
          <a:p>
            <a:endParaRPr lang="en-US" sz="1350" dirty="0">
              <a:solidFill>
                <a:schemeClr val="tx1"/>
              </a:solidFill>
            </a:endParaRPr>
          </a:p>
          <a:p>
            <a:r>
              <a:rPr lang="en-US" sz="1350" dirty="0">
                <a:solidFill>
                  <a:schemeClr val="tx1"/>
                </a:solidFill>
              </a:rPr>
              <a:t>ZrN (refractory) can be pumped with much higher power</a:t>
            </a:r>
          </a:p>
          <a:p>
            <a:r>
              <a:rPr lang="en-US" sz="1350" dirty="0">
                <a:solidFill>
                  <a:schemeClr val="tx1"/>
                </a:solidFill>
              </a:rPr>
              <a:t>Preliminary results of observing the pulse narrowing effect using </a:t>
            </a:r>
            <a:r>
              <a:rPr lang="en-US" sz="1350" dirty="0" smtClean="0">
                <a:solidFill>
                  <a:schemeClr val="tx1"/>
                </a:solidFill>
              </a:rPr>
              <a:t>COMSOL </a:t>
            </a:r>
            <a:r>
              <a:rPr lang="en-US" sz="1350" dirty="0" err="1" smtClean="0">
                <a:solidFill>
                  <a:schemeClr val="tx1"/>
                </a:solidFill>
              </a:rPr>
              <a:t>multiphysics</a:t>
            </a:r>
            <a:r>
              <a:rPr lang="en-US" sz="1350" dirty="0">
                <a:solidFill>
                  <a:schemeClr val="tx1"/>
                </a:solidFill>
              </a:rPr>
              <a:t>.</a:t>
            </a:r>
          </a:p>
          <a:p>
            <a:endParaRPr lang="en-US" sz="1350" dirty="0">
              <a:solidFill>
                <a:schemeClr val="tx1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783311"/>
              </p:ext>
            </p:extLst>
          </p:nvPr>
        </p:nvGraphicFramePr>
        <p:xfrm>
          <a:off x="5310250" y="3276600"/>
          <a:ext cx="3986150" cy="310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Graph" r:id="rId7" imgW="3718440" imgH="2895480" progId="Origin50.Graph">
                  <p:embed/>
                </p:oleObj>
              </mc:Choice>
              <mc:Fallback>
                <p:oleObj name="Graph" r:id="rId7" imgW="3718440" imgH="2895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0250" y="3276600"/>
                        <a:ext cx="3986150" cy="3104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11375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Progress for Color Hologram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179338"/>
            <a:ext cx="7239000" cy="84986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Sajid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Choudhury, Amr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Shaltout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Alexander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Kildishev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Vladimir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Shalaev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, Alexandra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Boltasseva</a:t>
            </a:r>
            <a:endParaRPr lang="en-US" sz="36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92240"/>
            <a:ext cx="747712" cy="365760"/>
          </a:xfrm>
          <a:prstGeom prst="rect">
            <a:avLst/>
          </a:prstGeom>
        </p:spPr>
        <p:txBody>
          <a:bodyPr/>
          <a:lstStyle/>
          <a:p>
            <a:fld id="{5E39555B-5658-45E1-A89A-73ED4981A78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H:\Sajid Files\Dropbox\SAJID-HOLOGRAM\RGB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1" r="27814"/>
          <a:stretch/>
        </p:blipFill>
        <p:spPr bwMode="auto">
          <a:xfrm>
            <a:off x="6476999" y="304800"/>
            <a:ext cx="2301109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17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9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39559"/>
            <a:ext cx="3477716" cy="320374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SEM Image of Patterns created with FIB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555B-5658-45E1-A89A-73ED4981A783}" type="slidenum">
              <a:rPr lang="en-US" smtClean="0"/>
              <a:t>8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109"/>
            <a:ext cx="3466318" cy="3192128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0" y="1219200"/>
            <a:ext cx="1404260" cy="1302424"/>
          </a:xfrm>
        </p:spPr>
      </p:pic>
      <p:pic>
        <p:nvPicPr>
          <p:cNvPr id="20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1382712" cy="13827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57062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Sample</a:t>
            </a:r>
            <a:r>
              <a:rPr lang="en-US" dirty="0"/>
              <a:t>: Ag-40nm </a:t>
            </a:r>
            <a:r>
              <a:rPr lang="en-US" dirty="0" err="1"/>
              <a:t>Ebeam</a:t>
            </a:r>
            <a:r>
              <a:rPr lang="en-US" dirty="0"/>
              <a:t> Evaporated on Fused Silica substrate</a:t>
            </a:r>
          </a:p>
          <a:p>
            <a:r>
              <a:rPr lang="en-US" dirty="0" smtClean="0"/>
              <a:t>- Pattern </a:t>
            </a:r>
            <a:r>
              <a:rPr lang="en-US" dirty="0"/>
              <a:t>Written with Focused Ion Beam</a:t>
            </a:r>
          </a:p>
        </p:txBody>
      </p:sp>
    </p:spTree>
    <p:extLst>
      <p:ext uri="{BB962C8B-B14F-4D97-AF65-F5344CB8AC3E}">
        <p14:creationId xmlns:p14="http://schemas.microsoft.com/office/powerpoint/2010/main" val="29688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Images for the Hologram Pattern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6517"/>
            <a:ext cx="2757488" cy="20681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555B-5658-45E1-A89A-73ED4981A783}" type="slidenum">
              <a:rPr lang="en-US" smtClean="0"/>
              <a:t>9</a:t>
            </a:fld>
            <a:endParaRPr lang="en-US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7976" y="3531606"/>
            <a:ext cx="2109335" cy="2107193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1277113"/>
            <a:ext cx="2755900" cy="2066925"/>
          </a:xfrm>
        </p:spPr>
      </p:pic>
      <p:pic>
        <p:nvPicPr>
          <p:cNvPr id="29" name="Content Placeholder 26"/>
          <p:cNvPicPr>
            <a:picLocks noGrp="1" noChangeAspect="1"/>
          </p:cNvPicPr>
          <p:nvPr>
            <p:ph sz="half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54343" y="3581400"/>
            <a:ext cx="2136857" cy="2036834"/>
          </a:xfrm>
        </p:spPr>
      </p:pic>
      <p:pic>
        <p:nvPicPr>
          <p:cNvPr id="23" name="Content Placeholder 22"/>
          <p:cNvPicPr>
            <a:picLocks noGrp="1" noChangeAspect="1"/>
          </p:cNvPicPr>
          <p:nvPr>
            <p:ph sz="half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3" y="1276518"/>
            <a:ext cx="2757487" cy="2068115"/>
          </a:xfrm>
        </p:spPr>
      </p:pic>
      <p:pic>
        <p:nvPicPr>
          <p:cNvPr id="26" name="Content Placeholder 23"/>
          <p:cNvPicPr>
            <a:picLocks noGrp="1" noChangeAspect="1"/>
          </p:cNvPicPr>
          <p:nvPr>
            <p:ph sz="half" idx="1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29400" y="3581400"/>
            <a:ext cx="2057400" cy="2057400"/>
          </a:xfrm>
        </p:spPr>
      </p:pic>
      <p:sp>
        <p:nvSpPr>
          <p:cNvPr id="44" name="Content Placeholder 43"/>
          <p:cNvSpPr>
            <a:spLocks noGrp="1"/>
          </p:cNvSpPr>
          <p:nvPr>
            <p:ph sz="half" idx="21"/>
          </p:nvPr>
        </p:nvSpPr>
        <p:spPr>
          <a:xfrm rot="16200000">
            <a:off x="-829749" y="4472469"/>
            <a:ext cx="2227811" cy="346086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45" name="Content Placeholder 44"/>
          <p:cNvSpPr>
            <a:spLocks noGrp="1"/>
          </p:cNvSpPr>
          <p:nvPr>
            <p:ph sz="half" idx="22"/>
          </p:nvPr>
        </p:nvSpPr>
        <p:spPr>
          <a:xfrm rot="16200000">
            <a:off x="-829749" y="2160063"/>
            <a:ext cx="2227811" cy="346086"/>
          </a:xfrm>
        </p:spPr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00200" y="57150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Sample illuminated separately with </a:t>
            </a:r>
            <a:r>
              <a:rPr lang="en-US" dirty="0" err="1"/>
              <a:t>Ar</a:t>
            </a:r>
            <a:r>
              <a:rPr lang="en-US" dirty="0"/>
              <a:t>-Kr laser, and Super-K Laser (with help of Nate Kinsey) and pattern observed using CCD Camera.</a:t>
            </a:r>
          </a:p>
        </p:txBody>
      </p:sp>
    </p:spTree>
    <p:extLst>
      <p:ext uri="{BB962C8B-B14F-4D97-AF65-F5344CB8AC3E}">
        <p14:creationId xmlns:p14="http://schemas.microsoft.com/office/powerpoint/2010/main" val="3146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Researchpres_we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666666"/>
            </a:gs>
            <a:gs pos="50000">
              <a:srgbClr val="CCCCCC"/>
            </a:gs>
            <a:gs pos="100000">
              <a:srgbClr val="666666"/>
            </a:gs>
          </a:gsLst>
          <a:lin ang="18900000" scaled="1"/>
        </a:gradFill>
        <a:ln w="12700">
          <a:solidFill>
            <a:srgbClr val="666666"/>
          </a:solidFill>
          <a:miter lim="800000"/>
          <a:headEnd/>
          <a:tailEnd/>
        </a:ln>
        <a:effectLst>
          <a:outerShdw dist="28398" dir="3806097" algn="ctr" rotWithShape="0">
            <a:srgbClr val="7F7F7F">
              <a:alpha val="50000"/>
            </a:srgbClr>
          </a:outerShdw>
        </a:effectLst>
      </a:spPr>
      <a:bodyPr/>
      <a:lstStyle>
        <a:defPPr>
          <a:spcBef>
            <a:spcPct val="20000"/>
          </a:spcBef>
          <a:buFontTx/>
          <a:buChar char="•"/>
          <a:defRPr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01193" tIns="50598" rIns="101193" bIns="50598" numCol="1" anchor="t" anchorCtr="0" compatLnSpc="1">
        <a:prstTxWarp prst="textNoShape">
          <a:avLst/>
        </a:prstTxWarp>
      </a:bodyPr>
      <a:lstStyle>
        <a:defPPr marL="323850" marR="0" indent="-323850" algn="l" defTabSz="8651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rgbClr val="B31A3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searchpres_we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pres_we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pres_we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pres_we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pres_we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searchpres_we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pres_we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pres_we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pres_we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pres_we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pres_we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searchpres_we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477</Words>
  <Application>Microsoft Office PowerPoint</Application>
  <PresentationFormat>On-screen Show (4:3)</PresentationFormat>
  <Paragraphs>105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Theme1</vt:lpstr>
      <vt:lpstr>Equation.DSMT4</vt:lpstr>
      <vt:lpstr>Graph</vt:lpstr>
      <vt:lpstr>Harvard- MURI Meeting September 16, 2015</vt:lpstr>
      <vt:lpstr>Short Updates</vt:lpstr>
      <vt:lpstr>ZrN Metasurfaces</vt:lpstr>
      <vt:lpstr>ZrN Metasurface  </vt:lpstr>
      <vt:lpstr>Optimized design of rectangular antenna with ZrN</vt:lpstr>
      <vt:lpstr>Metasurface saturable absorber mirror using ZrN </vt:lpstr>
      <vt:lpstr>Experimental Progress for Color Hologram </vt:lpstr>
      <vt:lpstr>SEM Image of Patterns created with FIB</vt:lpstr>
      <vt:lpstr>RGB Images for the Hologram Pattern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Justus Ndukaife</dc:creator>
  <cp:lastModifiedBy>Amr Shaltout</cp:lastModifiedBy>
  <cp:revision>78</cp:revision>
  <dcterms:created xsi:type="dcterms:W3CDTF">2014-06-04T10:47:21Z</dcterms:created>
  <dcterms:modified xsi:type="dcterms:W3CDTF">2015-09-16T17:13:22Z</dcterms:modified>
</cp:coreProperties>
</file>